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3" r:id="rId2"/>
    <p:sldMasterId id="2147483661" r:id="rId3"/>
  </p:sldMasterIdLst>
  <p:notesMasterIdLst>
    <p:notesMasterId r:id="rId3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916713"/>
    <a:srgbClr val="333399"/>
  </p:clrMru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233" autoAdjust="0"/>
  </p:normalViewPr>
  <p:slideViewPr>
    <p:cSldViewPr>
      <p:cViewPr varScale="1">
        <p:scale>
          <a:sx n="36" d="100"/>
          <a:sy n="36" d="100"/>
        </p:scale>
        <p:origin x="-2004" y="-9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en 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6600" cy="905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7678400" y="549275"/>
            <a:ext cx="5486400" cy="11703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6800" cy="11703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6600" cy="905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Titeltekst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7678400" y="549275"/>
            <a:ext cx="5486400" cy="11703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6800" cy="11703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ing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"Typ hier een citaat."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219200" y="12712700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9CA9-9282-4378-901E-C76246C6467F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331200" y="127127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7475200" y="12712700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E2686-525C-4BCE-B808-88FF8685F1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219200" y="12712700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AB6FE-892E-438C-BBF5-79D5E2A29136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331200" y="127127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7475200" y="12712700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2FFA-2FF2-4CE3-B229-A1B6D27994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cid:B2DF6991-E398-4153-9BEF-D682F501CB00@netgear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B2DF6991-E398-4153-9BEF-D682F501CB00@netgea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OUT Sjabloon PP 1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24432718" cy="1527044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>
            <a:spLocks noGrp="1"/>
          </p:cNvSpPr>
          <p:nvPr>
            <p:ph type="ctrTitle"/>
          </p:nvPr>
        </p:nvSpPr>
        <p:spPr>
          <a:xfrm>
            <a:off x="1778000" y="8614833"/>
            <a:ext cx="20828000" cy="4648201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800" dirty="0" smtClean="0"/>
              <a:t>Wet herstructurering </a:t>
            </a:r>
            <a:br>
              <a:rPr lang="nl-NL" sz="8800" dirty="0" smtClean="0"/>
            </a:br>
            <a:r>
              <a:rPr lang="nl-NL" sz="8800" dirty="0" smtClean="0"/>
              <a:t>varkenshouderij (1998)</a:t>
            </a:r>
            <a:endParaRPr lang="nl-NL" sz="88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131416" y="4697760"/>
            <a:ext cx="21005800" cy="92075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6000" u="sng" dirty="0" smtClean="0"/>
              <a:t>Hoofdregels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Varkensrecht/fokzeugenrecht komt overeen met in 1996 gemiddeld op het bedrijf gehouden fokzeugen, verminderd met 10%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Basis: aangifte overschotheffing 1996 dan wel afsluitformulier dan wel vrijstellingsverklaring (dus gegevens die de ondernemer heeft verstrekt) 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Bij bedrijfsoverdracht in 1996 telden de dieren van de </a:t>
            </a:r>
            <a:r>
              <a:rPr lang="nl-NL" sz="5400" dirty="0" err="1" smtClean="0"/>
              <a:t>vervreemder</a:t>
            </a:r>
            <a:r>
              <a:rPr lang="nl-NL" sz="5400" dirty="0" smtClean="0"/>
              <a:t> mee</a:t>
            </a:r>
            <a:endParaRPr lang="nl-NL" sz="5400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966864" y="3761656"/>
            <a:ext cx="21005800" cy="9207500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Varkenshouder kon ook opteren voor referentiejaar 1995, dan binnen 6 week melden middels invullen formulier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Artikel 25: bij AMVB kunnen regels worden gesteld voor gevallen waarin berekening van varkensrecht/fokzeugenrecht volgens de hoofdregels ‘leidt tot onbillijkheden van overwegende aard’.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Besluit hardheidsgevallen herstructurering varkenshouderij</a:t>
            </a:r>
          </a:p>
          <a:p>
            <a:pPr>
              <a:buClr>
                <a:srgbClr val="916713"/>
              </a:buClr>
              <a:buSzPct val="150000"/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22848" y="-2286000"/>
            <a:ext cx="21005800" cy="2286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Enkele voorbeelden: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sz="5400" dirty="0" smtClean="0"/>
              <a:t> In 1994 aantal varkens meer dan 110% hoger dan in 1995 en 1996;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sz="5400" dirty="0" smtClean="0"/>
              <a:t> Bedrijven die zijn overgedragen tussen 1 januari 1995 en 10 juli 1997 waarin in 1994 t/m 1996 een </a:t>
            </a:r>
            <a:r>
              <a:rPr lang="nl-NL" sz="5400" dirty="0" err="1" smtClean="0"/>
              <a:t>niet-representief</a:t>
            </a:r>
            <a:r>
              <a:rPr lang="nl-NL" sz="5400" dirty="0" smtClean="0"/>
              <a:t> aantal varkens is gehouden;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sz="5400" dirty="0" smtClean="0"/>
              <a:t>Bedrijven die hebben geïnvesteerd ten behoeve van uitbreiding binnen niet-benutte mestproductierechten (vergroting aantal te houden varkens) op basis van milieuvergunning die ofwel is verleend of is aangevraagd voor 10 juli 1997 (=datum aankondiging minister)</a:t>
            </a:r>
            <a:endParaRPr lang="nl-NL" sz="5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64891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606824" y="2763068"/>
            <a:ext cx="21005800" cy="9207500"/>
          </a:xfrm>
        </p:spPr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Onder voorwaarde dat:</a:t>
            </a:r>
            <a:br>
              <a:rPr lang="nl-NL" sz="5400" dirty="0" smtClean="0"/>
            </a:br>
            <a:r>
              <a:rPr lang="nl-NL" sz="5400" dirty="0" smtClean="0"/>
              <a:t>Uiterlijk 1 januari 2003 extra huisvesting gebouwd voor varkens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Omschakeling naar varkens of fokzeugen;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 </a:t>
            </a:r>
            <a:r>
              <a:rPr lang="nl-NL" sz="5400" dirty="0" smtClean="0"/>
              <a:t>Verkoop niet-gebonden mestproductierecht gecompenseerd door verkrijging grondgebonden mestproductierecht (aankoop land);</a:t>
            </a:r>
            <a:endParaRPr lang="nl-NL" sz="5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sz="5400" dirty="0" smtClean="0"/>
              <a:t>Uitbreiding grondgebonden productie door vergroting van de tot het bedrijf behorende oppervlakte landbouwgrond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sz="5400" dirty="0" smtClean="0"/>
              <a:t>Bedrijven die in 1997 opnieuw zijn gestart met het houden van varkens (productie in 1994, 1995 en 1996 gemiddeld minder dan mocht op basis van niet-gebonden en gebonden mestproductierecht</a:t>
            </a:r>
            <a:endParaRPr lang="nl-NL" sz="5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Toeslagrechten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800" dirty="0" smtClean="0"/>
              <a:t>Hoofdregel: gebaseerd op steun in referentiejaren 2000 t/m 2002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800" dirty="0" smtClean="0"/>
              <a:t>Extra rechten ‘in geval van overmacht of uitzonderlijke omstandigheden’ zoals:</a:t>
            </a:r>
            <a:br>
              <a:rPr lang="nl-NL" sz="5800" dirty="0" smtClean="0"/>
            </a:br>
            <a:r>
              <a:rPr lang="nl-NL" sz="5800" dirty="0" smtClean="0"/>
              <a:t/>
            </a:r>
            <a:br>
              <a:rPr lang="nl-NL" sz="5800" dirty="0" smtClean="0"/>
            </a:br>
            <a:r>
              <a:rPr lang="nl-NL" sz="5800" dirty="0" smtClean="0"/>
              <a:t>- overlijden</a:t>
            </a:r>
            <a:br>
              <a:rPr lang="nl-NL" sz="5800" dirty="0" smtClean="0"/>
            </a:br>
            <a:r>
              <a:rPr lang="nl-NL" sz="5800" dirty="0" smtClean="0"/>
              <a:t>- arbeidsongeschiktheid</a:t>
            </a:r>
            <a:br>
              <a:rPr lang="nl-NL" sz="5800" dirty="0" smtClean="0"/>
            </a:br>
            <a:r>
              <a:rPr lang="nl-NL" sz="5800" dirty="0" smtClean="0"/>
              <a:t>- natuurramp</a:t>
            </a:r>
            <a:br>
              <a:rPr lang="nl-NL" sz="5800" dirty="0" smtClean="0"/>
            </a:br>
            <a:r>
              <a:rPr lang="nl-NL" sz="5800" dirty="0" smtClean="0"/>
              <a:t>- tenietgaan gebouwen</a:t>
            </a:r>
            <a:br>
              <a:rPr lang="nl-NL" sz="5800" dirty="0" smtClean="0"/>
            </a:br>
            <a:r>
              <a:rPr lang="nl-NL" sz="5800" dirty="0" smtClean="0"/>
              <a:t>- besmettelijke dierziekten</a:t>
            </a:r>
          </a:p>
          <a:p>
            <a:pPr>
              <a:buClr>
                <a:srgbClr val="916713"/>
              </a:buClr>
              <a:buSzPct val="150000"/>
              <a:buNone/>
            </a:pPr>
            <a:r>
              <a:rPr lang="nl-NL" sz="5800" dirty="0" smtClean="0"/>
              <a:t>NB: Nationale reserve </a:t>
            </a:r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Conclusies </a:t>
            </a:r>
            <a:r>
              <a:rPr lang="nl-NL" sz="9600" dirty="0" err="1" smtClean="0"/>
              <a:t>mbt</a:t>
            </a:r>
            <a:r>
              <a:rPr lang="nl-NL" sz="9600" dirty="0" smtClean="0"/>
              <a:t> knelgevallen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Lijkt meest op regeling bij toeslagrechten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Vergeleken met varkenshouders volkomen ‘</a:t>
            </a:r>
            <a:r>
              <a:rPr lang="nl-NL" dirty="0" err="1" smtClean="0"/>
              <a:t>uitgeklede’regeling</a:t>
            </a:r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Degenen die hebben geïnvesteerd in stallen en/of land vallen buiten de boot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err="1" smtClean="0"/>
              <a:t>Inscharing</a:t>
            </a:r>
            <a:r>
              <a:rPr lang="nl-NL" sz="9600" dirty="0" smtClean="0"/>
              <a:t> van vee 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Fosfaatrechten toegekend aan de </a:t>
            </a:r>
            <a:r>
              <a:rPr lang="nl-NL" dirty="0" err="1" smtClean="0"/>
              <a:t>inschaarder</a:t>
            </a:r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err="1" smtClean="0"/>
              <a:t>Inschaarder</a:t>
            </a:r>
            <a:r>
              <a:rPr lang="nl-NL" dirty="0" smtClean="0"/>
              <a:t> is ‘houder’ van de dieren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Hoge Raad (Strafkamer) NJ 1998/714. Houder is degene die de feitelijke beschikkingsmacht heeft. (Waar staan ze op stal? Wie verzorgt?)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RVO sluit aan bij I8R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123304" y="1475656"/>
            <a:ext cx="21005800" cy="2286000"/>
          </a:xfrm>
        </p:spPr>
        <p:txBody>
          <a:bodyPr>
            <a:noAutofit/>
          </a:bodyPr>
          <a:lstStyle/>
          <a:p>
            <a:r>
              <a:rPr lang="nl-NL" sz="6600" dirty="0" smtClean="0"/>
              <a:t>Tenaamstelling rechten zegt niets over </a:t>
            </a:r>
            <a:br>
              <a:rPr lang="nl-NL" sz="6600" dirty="0" smtClean="0"/>
            </a:br>
            <a:r>
              <a:rPr lang="nl-NL" sz="6600" dirty="0" smtClean="0"/>
              <a:t>contractuele relatie </a:t>
            </a:r>
            <a:r>
              <a:rPr lang="nl-NL" sz="6600" dirty="0" err="1" smtClean="0"/>
              <a:t>inschaarder</a:t>
            </a:r>
            <a:r>
              <a:rPr lang="nl-NL" sz="6600" dirty="0" smtClean="0"/>
              <a:t>/</a:t>
            </a:r>
            <a:r>
              <a:rPr lang="nl-NL" sz="6600" dirty="0" err="1" smtClean="0"/>
              <a:t>uitschaarder</a:t>
            </a:r>
            <a:r>
              <a:rPr lang="nl-NL" sz="6600" dirty="0" smtClean="0"/>
              <a:t> </a:t>
            </a:r>
            <a:endParaRPr lang="nl-NL" sz="6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689100" y="5067324"/>
            <a:ext cx="21005800" cy="9207500"/>
          </a:xfrm>
        </p:spPr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Enkele gezichtspunten: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dirty="0" smtClean="0"/>
              <a:t> Hebben ze iets afgesproken over fosfaatrechten?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dirty="0" smtClean="0"/>
              <a:t> Zo nee, redelijkheid en billijkheid?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dirty="0" smtClean="0"/>
              <a:t> Het zijn vermogensrechten art. 3:6 BW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dirty="0" smtClean="0"/>
              <a:t> Meststoffenwet beoogt niet privaatrechtelijke verhoudingen te regelen (ECLI:NL:RBZUT:2012:BX4640)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err="1" smtClean="0"/>
              <a:t>Inscharing</a:t>
            </a:r>
            <a:r>
              <a:rPr lang="nl-NL" dirty="0" smtClean="0"/>
              <a:t> als spiegelbeeld van pacht? </a:t>
            </a:r>
            <a:r>
              <a:rPr lang="nl-NL" dirty="0" err="1" smtClean="0"/>
              <a:t>Uitschaarder</a:t>
            </a:r>
            <a:r>
              <a:rPr lang="nl-NL" dirty="0" smtClean="0"/>
              <a:t> stelt vee ter beschikking, </a:t>
            </a:r>
            <a:r>
              <a:rPr lang="nl-NL" dirty="0" err="1" smtClean="0"/>
              <a:t>inschaarder</a:t>
            </a:r>
            <a:r>
              <a:rPr lang="nl-NL" dirty="0" smtClean="0"/>
              <a:t> stal en/of land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Bij pacht varkensstal gingen varkensrechten naar verpachter, maar 50% van de waarde vergoeden aan de pachter (ECLI:NL:GHARN:2007:BA9543)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Conclusie: jurisprudentie zal het moeten uitwijzen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8000" y="3617640"/>
            <a:ext cx="20828000" cy="5328592"/>
          </a:xfrm>
        </p:spPr>
        <p:txBody>
          <a:bodyPr>
            <a:normAutofit/>
          </a:bodyPr>
          <a:lstStyle/>
          <a:p>
            <a:r>
              <a:rPr lang="nl-NL" dirty="0" smtClean="0"/>
              <a:t>FOSFAATRECHTEN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8800" dirty="0" smtClean="0"/>
              <a:t>Lezing NMV 6 oktober 2016</a:t>
            </a:r>
            <a:endParaRPr lang="nl-NL" sz="88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"/>
          </p:nvPr>
        </p:nvSpPr>
        <p:spPr>
          <a:xfrm>
            <a:off x="1778000" y="7794104"/>
            <a:ext cx="20828000" cy="2016224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Tot slot: begrip bedrijf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606824" y="4347244"/>
            <a:ext cx="21005800" cy="9207500"/>
          </a:xfrm>
        </p:spPr>
        <p:txBody>
          <a:bodyPr>
            <a:normAutofit lnSpcReduction="10000"/>
          </a:bodyPr>
          <a:lstStyle/>
          <a:p>
            <a:pPr>
              <a:buClr>
                <a:srgbClr val="916713"/>
              </a:buClr>
              <a:buSzPct val="150000"/>
              <a:buNone/>
            </a:pPr>
            <a:r>
              <a:rPr lang="nl-NL" dirty="0" smtClean="0"/>
              <a:t>ECLI:NL:CBB:2016:116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Casus: </a:t>
            </a:r>
          </a:p>
          <a:p>
            <a:pPr>
              <a:buClr>
                <a:srgbClr val="916713"/>
              </a:buClr>
              <a:buSzPct val="150000"/>
            </a:pPr>
            <a:r>
              <a:rPr lang="nl-NL" dirty="0" smtClean="0"/>
              <a:t>2 pony’s op perceel &lt; 1 ha </a:t>
            </a:r>
          </a:p>
          <a:p>
            <a:pPr>
              <a:buClr>
                <a:srgbClr val="916713"/>
              </a:buClr>
              <a:buSzPct val="150000"/>
            </a:pPr>
            <a:r>
              <a:rPr lang="nl-NL" dirty="0" smtClean="0"/>
              <a:t>Aanvoeren drijfmest</a:t>
            </a:r>
          </a:p>
          <a:p>
            <a:pPr>
              <a:buClr>
                <a:srgbClr val="916713"/>
              </a:buClr>
              <a:buSzPct val="150000"/>
            </a:pPr>
            <a:r>
              <a:rPr lang="nl-NL" dirty="0" smtClean="0"/>
              <a:t> </a:t>
            </a:r>
            <a:r>
              <a:rPr lang="nl-NL" dirty="0" smtClean="0"/>
              <a:t>RVO: mestboete </a:t>
            </a:r>
            <a:r>
              <a:rPr lang="nl-NL" dirty="0" err="1" smtClean="0"/>
              <a:t>ivm</a:t>
            </a:r>
            <a:r>
              <a:rPr lang="nl-NL" dirty="0" smtClean="0"/>
              <a:t> overschrijding gebruiksnorm</a:t>
            </a:r>
          </a:p>
          <a:p>
            <a:pPr>
              <a:buClr>
                <a:srgbClr val="916713"/>
              </a:buClr>
              <a:buSzPct val="150000"/>
              <a:buNone/>
            </a:pPr>
            <a:r>
              <a:rPr lang="nl-NL" dirty="0" smtClean="0"/>
              <a:t>Rechtbank en CBB: geen bedrijf, Meststoffenwet niet van toepassing, maar Wet Bodembescherming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059408" y="3699172"/>
            <a:ext cx="21005800" cy="9207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5400" dirty="0" smtClean="0"/>
              <a:t>Meststoffenwet art. 1 sub i </a:t>
            </a:r>
            <a:br>
              <a:rPr lang="nl-NL" sz="5400" dirty="0" smtClean="0"/>
            </a:br>
            <a:r>
              <a:rPr lang="nl-NL" sz="5400" dirty="0" smtClean="0"/>
              <a:t>‘	Bedrijf’ geheel van productie-eenheden … tot uitoefening van </a:t>
            </a:r>
            <a:r>
              <a:rPr lang="nl-NL" sz="5400" u="sng" dirty="0" smtClean="0"/>
              <a:t>enige</a:t>
            </a:r>
            <a:r>
              <a:rPr lang="nl-NL" sz="5400" dirty="0" smtClean="0"/>
              <a:t> vorm van landbouw. </a:t>
            </a:r>
          </a:p>
          <a:p>
            <a:pPr>
              <a:buNone/>
            </a:pPr>
            <a:r>
              <a:rPr lang="nl-NL" sz="5400" dirty="0" smtClean="0"/>
              <a:t>Dus: het is al heel snel landbouw, tenzij het evident hobby is wetsvoorstel lijkt uit te gaan van een beperktere uitleg + ‘bedrijf’ moet bestaan </a:t>
            </a:r>
            <a:r>
              <a:rPr lang="nl-NL" sz="5400" dirty="0" err="1" smtClean="0"/>
              <a:t>t.t.v</a:t>
            </a:r>
            <a:r>
              <a:rPr lang="nl-NL" sz="5400" dirty="0" smtClean="0"/>
              <a:t>. invoering fosfaatrechten </a:t>
            </a:r>
          </a:p>
          <a:p>
            <a:pPr>
              <a:buNone/>
            </a:pPr>
            <a:r>
              <a:rPr lang="nl-NL" sz="5400" dirty="0" smtClean="0"/>
              <a:t>Maar: dan ook aan alle landbouwers fosfaatrechten toekennen</a:t>
            </a:r>
            <a:endParaRPr lang="nl-NL" sz="5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Conclusies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689100" y="1610940"/>
            <a:ext cx="21005800" cy="9207500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Problemen met </a:t>
            </a:r>
            <a:r>
              <a:rPr lang="nl-NL" dirty="0" err="1" smtClean="0"/>
              <a:t>inschaarders</a:t>
            </a:r>
            <a:r>
              <a:rPr lang="nl-NL" dirty="0" smtClean="0"/>
              <a:t> die wel een UBN nummer hebben maar niet meer bij KVK geregistreerd staan?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Definities Meststoffenwet niet consequent gehanteerd?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Onderwerpen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758952" y="3689648"/>
            <a:ext cx="21005800" cy="9073008"/>
          </a:xfrm>
        </p:spPr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De knelgevallen in het wetsvoorstel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Vergelijking met andere </a:t>
            </a:r>
            <a:r>
              <a:rPr lang="nl-NL" dirty="0" err="1" smtClean="0"/>
              <a:t>knelgevallenregelingen</a:t>
            </a:r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err="1" smtClean="0"/>
              <a:t>Inscharing</a:t>
            </a:r>
            <a:r>
              <a:rPr lang="nl-NL" dirty="0" smtClean="0"/>
              <a:t> van vee 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Definitie ‘bedrijf’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De knelgevallen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686944" y="1457400"/>
            <a:ext cx="21005800" cy="8928992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dirty="0" smtClean="0"/>
              <a:t>Brief staatssecretaris 3 maart 2016: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sz="4800" dirty="0" smtClean="0"/>
              <a:t>Ondernemers die als gevolg van de ziekte van de ondernemer of als gevolg van een dierziekte aantoonbaar minder meer vee hielden op de peildatum</a:t>
            </a:r>
          </a:p>
          <a:p>
            <a:pPr>
              <a:buClr>
                <a:srgbClr val="916713"/>
              </a:buClr>
              <a:buSzPct val="150000"/>
              <a:buFont typeface="Arial" pitchFamily="34" charset="0"/>
              <a:buChar char="•"/>
            </a:pPr>
            <a:r>
              <a:rPr lang="nl-NL" sz="4800" dirty="0" smtClean="0"/>
              <a:t>Recent gestarte bedrijven die ofwel op de peildatum onomkeerbaar financieringsverplichtingen zijn aangegaan ofwel waarbij de veebezetting op de peildatum hoofdzakelijk bestond uit jongvee bedoeld voor melkproductie op het bedrijf</a:t>
            </a:r>
            <a:endParaRPr lang="nl-NL" sz="4800" dirty="0" smtClean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8712" y="1097360"/>
            <a:ext cx="21005800" cy="2286000"/>
          </a:xfrm>
        </p:spPr>
        <p:txBody>
          <a:bodyPr>
            <a:normAutofit fontScale="90000"/>
          </a:bodyPr>
          <a:lstStyle/>
          <a:p>
            <a:r>
              <a:rPr lang="nl-NL" sz="8900" dirty="0" smtClean="0"/>
              <a:t>Wetsvoorstel</a:t>
            </a:r>
            <a:br>
              <a:rPr lang="nl-NL" sz="8900" dirty="0" smtClean="0"/>
            </a:br>
            <a:r>
              <a:rPr lang="nl-NL" sz="8900" dirty="0" smtClean="0"/>
              <a:t>fosfaatrecht minimaal 5% lager door</a:t>
            </a:r>
            <a:r>
              <a:rPr lang="nl-NL" sz="9600" dirty="0" smtClean="0"/>
              <a:t>: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779488" y="4851300"/>
            <a:ext cx="21005800" cy="9207500"/>
          </a:xfrm>
        </p:spPr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Bouwwerkzaamheden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Diergezondheidsproblemen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Ziekte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Ziekte of overlijden persoon uit samenwerkingsverband – of bloed – of aanverwant in de eerste graad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Vernieling melkveestallen</a:t>
            </a:r>
            <a:endParaRPr lang="nl-NL" sz="5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Commentaar: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3046984" y="2187004"/>
            <a:ext cx="21005800" cy="9207500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Heel beperkte regeling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Zal vermoedelijk heel terughoudend worden uitgelegd door RVO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Heel ruim/vaag omschreven (‘haastwerk?’), geen toetsingskader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Gevolg: bezwaar- en beroepsprocedures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Maar: vaak zal veestapel niet met 5% zijn gedaald</a:t>
            </a:r>
            <a:endParaRPr lang="nl-NL" sz="5400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3457228"/>
          </a:xfrm>
        </p:spPr>
        <p:txBody>
          <a:bodyPr>
            <a:normAutofit/>
          </a:bodyPr>
          <a:lstStyle/>
          <a:p>
            <a:r>
              <a:rPr lang="nl-NL" sz="9600" dirty="0" smtClean="0"/>
              <a:t>Vergelijking met oudere</a:t>
            </a:r>
            <a:br>
              <a:rPr lang="nl-NL" sz="9600" dirty="0" smtClean="0"/>
            </a:br>
            <a:r>
              <a:rPr lang="nl-NL" sz="9600" dirty="0" smtClean="0"/>
              <a:t> knelgevallen 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851496" y="3483148"/>
            <a:ext cx="21005800" cy="9207500"/>
          </a:xfrm>
        </p:spPr>
        <p:txBody>
          <a:bodyPr>
            <a:normAutofit/>
          </a:bodyPr>
          <a:lstStyle/>
          <a:p>
            <a:pPr>
              <a:buClr>
                <a:srgbClr val="916713"/>
              </a:buClr>
              <a:buSzPct val="150000"/>
              <a:buNone/>
            </a:pPr>
            <a:r>
              <a:rPr lang="nl-NL" dirty="0" smtClean="0">
                <a:solidFill>
                  <a:srgbClr val="916713"/>
                </a:solidFill>
              </a:rPr>
              <a:t>1. </a:t>
            </a:r>
            <a:r>
              <a:rPr lang="nl-NL" sz="5400" dirty="0" smtClean="0"/>
              <a:t>Superheffing </a:t>
            </a:r>
          </a:p>
          <a:p>
            <a:pPr>
              <a:buClr>
                <a:srgbClr val="916713"/>
              </a:buClr>
              <a:buSzPct val="150000"/>
              <a:buNone/>
            </a:pPr>
            <a:r>
              <a:rPr lang="nl-NL" sz="5400" dirty="0" smtClean="0">
                <a:solidFill>
                  <a:srgbClr val="916713"/>
                </a:solidFill>
              </a:rPr>
              <a:t>2. </a:t>
            </a:r>
            <a:r>
              <a:rPr lang="nl-NL" sz="5400" dirty="0" smtClean="0"/>
              <a:t>WHV</a:t>
            </a:r>
          </a:p>
          <a:p>
            <a:pPr>
              <a:buClr>
                <a:srgbClr val="916713"/>
              </a:buClr>
              <a:buSzPct val="150000"/>
              <a:buNone/>
            </a:pPr>
            <a:r>
              <a:rPr lang="nl-NL" sz="5400" dirty="0" smtClean="0">
                <a:solidFill>
                  <a:srgbClr val="916713"/>
                </a:solidFill>
              </a:rPr>
              <a:t>3. </a:t>
            </a:r>
            <a:r>
              <a:rPr lang="nl-NL" sz="5400" dirty="0" smtClean="0"/>
              <a:t>Toeslagrechten</a:t>
            </a:r>
            <a:endParaRPr lang="nl-NL" sz="5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89100" y="1259632"/>
            <a:ext cx="21005800" cy="2286000"/>
          </a:xfrm>
        </p:spPr>
        <p:txBody>
          <a:bodyPr>
            <a:noAutofit/>
          </a:bodyPr>
          <a:lstStyle/>
          <a:p>
            <a:r>
              <a:rPr lang="nl-NL" sz="9600" dirty="0" smtClean="0"/>
              <a:t>Invoering Superheffing </a:t>
            </a:r>
            <a:br>
              <a:rPr lang="nl-NL" sz="9600" dirty="0" smtClean="0"/>
            </a:br>
            <a:r>
              <a:rPr lang="nl-NL" sz="9600" dirty="0" smtClean="0"/>
              <a:t>Verordening 857/84</a:t>
            </a:r>
            <a:endParaRPr lang="nl-NL" sz="9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830960" y="1817440"/>
            <a:ext cx="21005800" cy="9207500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Referentiejaar ter keuze van lidstaat 1981, 1982 of 1983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Hardheidsgevallen </a:t>
            </a:r>
            <a:r>
              <a:rPr lang="nl-NL" sz="5400" dirty="0" smtClean="0">
                <a:sym typeface="Wingdings" pitchFamily="2" charset="2"/>
              </a:rPr>
              <a:t> ander referentiejaar kiezen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>
                <a:sym typeface="Wingdings" pitchFamily="2" charset="2"/>
              </a:rPr>
              <a:t>In geval van  natuurramp</a:t>
            </a:r>
            <a:br>
              <a:rPr lang="nl-NL" sz="5400" dirty="0" smtClean="0">
                <a:sym typeface="Wingdings" pitchFamily="2" charset="2"/>
              </a:rPr>
            </a:br>
            <a:r>
              <a:rPr lang="nl-NL" sz="5400" dirty="0" smtClean="0">
                <a:sym typeface="Wingdings" pitchFamily="2" charset="2"/>
              </a:rPr>
              <a:t>					  voer of stal vernield</a:t>
            </a:r>
            <a:br>
              <a:rPr lang="nl-NL" sz="5400" dirty="0" smtClean="0">
                <a:sym typeface="Wingdings" pitchFamily="2" charset="2"/>
              </a:rPr>
            </a:br>
            <a:r>
              <a:rPr lang="nl-NL" sz="5400" dirty="0" smtClean="0">
                <a:sym typeface="Wingdings" pitchFamily="2" charset="2"/>
              </a:rPr>
              <a:t>				 	  besmettelijke veeziekte (</a:t>
            </a:r>
            <a:r>
              <a:rPr lang="nl-NL" sz="5400" dirty="0" err="1" smtClean="0">
                <a:sym typeface="Wingdings" pitchFamily="2" charset="2"/>
              </a:rPr>
              <a:t>epizoötie</a:t>
            </a:r>
            <a:r>
              <a:rPr lang="nl-NL" sz="5400" dirty="0" smtClean="0">
                <a:sym typeface="Wingdings" pitchFamily="2" charset="2"/>
              </a:rPr>
              <a:t>) </a:t>
            </a:r>
          </a:p>
          <a:p>
            <a:pPr>
              <a:buClr>
                <a:srgbClr val="916713"/>
              </a:buClr>
              <a:buSzPct val="150000"/>
              <a:buNone/>
            </a:pPr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Verder werd extra melkquotum toegekend aan:</a:t>
            </a:r>
            <a:br>
              <a:rPr lang="nl-NL" sz="5400" dirty="0" smtClean="0"/>
            </a:br>
            <a:r>
              <a:rPr lang="nl-NL" sz="5400" dirty="0" smtClean="0"/>
              <a:t>- bedrijfsopvolgers van bedrijven waar in 1983 sprake was van onderbezetting (vergeleken met meitellingen 1975 t/m 1982) (BOSO)</a:t>
            </a:r>
            <a:br>
              <a:rPr lang="nl-NL" sz="5400" dirty="0" smtClean="0"/>
            </a:br>
            <a:r>
              <a:rPr lang="nl-NL" sz="5400" dirty="0" smtClean="0"/>
              <a:t>- bedrijfsopvolgers waarvan de voorganger </a:t>
            </a:r>
            <a:r>
              <a:rPr lang="nl-NL" sz="5400" dirty="0" err="1" smtClean="0"/>
              <a:t>a.o</a:t>
            </a:r>
            <a:r>
              <a:rPr lang="nl-NL" sz="5400" dirty="0" smtClean="0"/>
              <a:t>. was, sterfgevallen en ernstige ziekte (BOS)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Investeringen in land en/of standplaatsen voor melkvee (art. 11)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Extra toekenningen gingen ten koste van nationale reserve, welke o.a. werd gevul</a:t>
            </a:r>
            <a:r>
              <a:rPr lang="nl-NL" sz="5400" dirty="0" smtClean="0"/>
              <a:t>d met kortingen</a:t>
            </a:r>
          </a:p>
          <a:p>
            <a:pPr>
              <a:buClr>
                <a:srgbClr val="916713"/>
              </a:buClr>
              <a:buSzPct val="150000"/>
              <a:buFont typeface="Wingdings" pitchFamily="2" charset="2"/>
              <a:buChar char="§"/>
            </a:pPr>
            <a:r>
              <a:rPr lang="nl-NL" sz="5400" dirty="0" smtClean="0"/>
              <a:t>Nadien nog melkquotum voor </a:t>
            </a:r>
            <a:r>
              <a:rPr lang="nl-NL" sz="5400" dirty="0" err="1" smtClean="0"/>
              <a:t>SLOM-boeren</a:t>
            </a:r>
            <a:endParaRPr lang="nl-NL" sz="5400" dirty="0" smtClean="0"/>
          </a:p>
          <a:p>
            <a:endParaRPr lang="nl-NL" dirty="0"/>
          </a:p>
        </p:txBody>
      </p:sp>
      <p:pic>
        <p:nvPicPr>
          <p:cNvPr id="5" name="FACAD354-71D5-4D72-B3D5-8B472091AE7D" descr="cid:B2DF6991-E398-4153-9BEF-D682F501CB00@netgear.com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44928" y="1025352"/>
            <a:ext cx="30042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661</Words>
  <Application>Microsoft Office PowerPoint</Application>
  <PresentationFormat>Aangepast</PresentationFormat>
  <Paragraphs>99</Paragraphs>
  <Slides>26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26</vt:i4>
      </vt:variant>
    </vt:vector>
  </HeadingPairs>
  <TitlesOfParts>
    <vt:vector size="29" baseType="lpstr">
      <vt:lpstr>White</vt:lpstr>
      <vt:lpstr>1_Aangepast ontwerp</vt:lpstr>
      <vt:lpstr>Aangepast ontwerp</vt:lpstr>
      <vt:lpstr>Dia 1</vt:lpstr>
      <vt:lpstr>FOSFAATRECHTEN  Lezing NMV 6 oktober 2016</vt:lpstr>
      <vt:lpstr>Onderwerpen</vt:lpstr>
      <vt:lpstr>De knelgevallen</vt:lpstr>
      <vt:lpstr>Wetsvoorstel fosfaatrecht minimaal 5% lager door:</vt:lpstr>
      <vt:lpstr>Commentaar:</vt:lpstr>
      <vt:lpstr>Vergelijking met oudere  knelgevallen </vt:lpstr>
      <vt:lpstr>Invoering Superheffing  Verordening 857/84</vt:lpstr>
      <vt:lpstr>Dia 9</vt:lpstr>
      <vt:lpstr>Wet herstructurering  varkenshouderij (1998)</vt:lpstr>
      <vt:lpstr>Dia 11</vt:lpstr>
      <vt:lpstr>Dia 12</vt:lpstr>
      <vt:lpstr>Dia 13</vt:lpstr>
      <vt:lpstr>Dia 14</vt:lpstr>
      <vt:lpstr>Toeslagrechten</vt:lpstr>
      <vt:lpstr>Conclusies mbt knelgevallen</vt:lpstr>
      <vt:lpstr>Inscharing van vee </vt:lpstr>
      <vt:lpstr>Tenaamstelling rechten zegt niets over  contractuele relatie inschaarder/uitschaarder </vt:lpstr>
      <vt:lpstr>Dia 19</vt:lpstr>
      <vt:lpstr>Tot slot: begrip bedrijf</vt:lpstr>
      <vt:lpstr>Dia 21</vt:lpstr>
      <vt:lpstr>Conclusies</vt:lpstr>
      <vt:lpstr>Dia 23</vt:lpstr>
      <vt:lpstr>Dia 24</vt:lpstr>
      <vt:lpstr>Dia 25</vt:lpstr>
      <vt:lpstr>Dia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Bout advocaten - S. Fokkens</dc:creator>
  <cp:lastModifiedBy>e.g.hof</cp:lastModifiedBy>
  <cp:revision>46</cp:revision>
  <dcterms:modified xsi:type="dcterms:W3CDTF">2016-10-05T13:40:25Z</dcterms:modified>
</cp:coreProperties>
</file>