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23" r:id="rId2"/>
    <p:sldId id="257" r:id="rId3"/>
    <p:sldId id="325" r:id="rId4"/>
    <p:sldId id="326" r:id="rId5"/>
    <p:sldId id="327" r:id="rId6"/>
    <p:sldId id="328" r:id="rId7"/>
    <p:sldId id="329" r:id="rId8"/>
    <p:sldId id="330" r:id="rId9"/>
    <p:sldId id="331" r:id="rId10"/>
    <p:sldId id="332" r:id="rId11"/>
    <p:sldId id="333" r:id="rId12"/>
    <p:sldId id="334" r:id="rId13"/>
    <p:sldId id="339" r:id="rId14"/>
    <p:sldId id="340" r:id="rId15"/>
    <p:sldId id="336" r:id="rId16"/>
    <p:sldId id="337" r:id="rId17"/>
    <p:sldId id="338" r:id="rId18"/>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4654" autoAdjust="0"/>
    <p:restoredTop sz="94714" autoAdjust="0"/>
  </p:normalViewPr>
  <p:slideViewPr>
    <p:cSldViewPr>
      <p:cViewPr>
        <p:scale>
          <a:sx n="65" d="100"/>
          <a:sy n="65" d="100"/>
        </p:scale>
        <p:origin x="-1998" y="-204"/>
      </p:cViewPr>
      <p:guideLst>
        <p:guide orient="horz" pos="2160"/>
        <p:guide pos="2880"/>
      </p:guideLst>
    </p:cSldViewPr>
  </p:slideViewPr>
  <p:outlineViewPr>
    <p:cViewPr>
      <p:scale>
        <a:sx n="33" d="100"/>
        <a:sy n="33" d="100"/>
      </p:scale>
      <p:origin x="0" y="622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45659" cy="49581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0444" y="0"/>
            <a:ext cx="2945659" cy="495815"/>
          </a:xfrm>
          <a:prstGeom prst="rect">
            <a:avLst/>
          </a:prstGeom>
        </p:spPr>
        <p:txBody>
          <a:bodyPr vert="horz" lIns="91440" tIns="45720" rIns="91440" bIns="45720" rtlCol="0"/>
          <a:lstStyle>
            <a:lvl1pPr algn="r">
              <a:defRPr sz="1200"/>
            </a:lvl1pPr>
          </a:lstStyle>
          <a:p>
            <a:fld id="{A860890D-0681-4EFE-ACFE-2A4104E056E0}" type="datetimeFigureOut">
              <a:rPr lang="nl-NL" smtClean="0"/>
              <a:pPr/>
              <a:t>11-10-2016</a:t>
            </a:fld>
            <a:endParaRPr lang="nl-NL"/>
          </a:p>
        </p:txBody>
      </p:sp>
      <p:sp>
        <p:nvSpPr>
          <p:cNvPr id="4" name="Tijdelijke aanduiding voor voettekst 3"/>
          <p:cNvSpPr>
            <a:spLocks noGrp="1"/>
          </p:cNvSpPr>
          <p:nvPr>
            <p:ph type="ftr" sz="quarter" idx="2"/>
          </p:nvPr>
        </p:nvSpPr>
        <p:spPr>
          <a:xfrm>
            <a:off x="1" y="9429101"/>
            <a:ext cx="2945659" cy="495815"/>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0444" y="9429101"/>
            <a:ext cx="2945659" cy="495815"/>
          </a:xfrm>
          <a:prstGeom prst="rect">
            <a:avLst/>
          </a:prstGeom>
        </p:spPr>
        <p:txBody>
          <a:bodyPr vert="horz" lIns="91440" tIns="45720" rIns="91440" bIns="45720" rtlCol="0" anchor="b"/>
          <a:lstStyle>
            <a:lvl1pPr algn="r">
              <a:defRPr sz="1200"/>
            </a:lvl1pPr>
          </a:lstStyle>
          <a:p>
            <a:fld id="{133651C2-70AC-442E-9AE1-23691418F658}" type="slidenum">
              <a:rPr lang="nl-NL" smtClean="0"/>
              <a:pPr/>
              <a:t>‹nr.›</a:t>
            </a:fld>
            <a:endParaRPr lang="nl-NL"/>
          </a:p>
        </p:txBody>
      </p:sp>
    </p:spTree>
    <p:extLst>
      <p:ext uri="{BB962C8B-B14F-4D97-AF65-F5344CB8AC3E}">
        <p14:creationId xmlns:p14="http://schemas.microsoft.com/office/powerpoint/2010/main" val="2693038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8305BA74-2AC0-4EB5-A098-C1FE7DC35A24}" type="datetimeFigureOut">
              <a:rPr lang="nl-NL" smtClean="0"/>
              <a:pPr/>
              <a:t>11-10-2016</a:t>
            </a:fld>
            <a:endParaRPr lang="nl-NL"/>
          </a:p>
        </p:txBody>
      </p:sp>
      <p:sp>
        <p:nvSpPr>
          <p:cNvPr id="4" name="Tijdelijke aanduiding voor dia-afbeelding 3"/>
          <p:cNvSpPr>
            <a:spLocks noGrp="1" noRot="1" noChangeAspect="1"/>
          </p:cNvSpPr>
          <p:nvPr>
            <p:ph type="sldImg" idx="2"/>
          </p:nvPr>
        </p:nvSpPr>
        <p:spPr>
          <a:xfrm>
            <a:off x="914400" y="742950"/>
            <a:ext cx="4968875" cy="3725863"/>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15156"/>
            <a:ext cx="5438140" cy="446698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1" y="9428585"/>
            <a:ext cx="2945659" cy="49633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4" y="9428585"/>
            <a:ext cx="2945659" cy="496332"/>
          </a:xfrm>
          <a:prstGeom prst="rect">
            <a:avLst/>
          </a:prstGeom>
        </p:spPr>
        <p:txBody>
          <a:bodyPr vert="horz" lIns="91440" tIns="45720" rIns="91440" bIns="45720" rtlCol="0" anchor="b"/>
          <a:lstStyle>
            <a:lvl1pPr algn="r">
              <a:defRPr sz="1200"/>
            </a:lvl1pPr>
          </a:lstStyle>
          <a:p>
            <a:fld id="{BC02A043-6272-426A-B6A9-CADFA89BBED3}" type="slidenum">
              <a:rPr lang="nl-NL" smtClean="0"/>
              <a:pPr/>
              <a:t>‹nr.›</a:t>
            </a:fld>
            <a:endParaRPr lang="nl-NL"/>
          </a:p>
        </p:txBody>
      </p:sp>
    </p:spTree>
    <p:extLst>
      <p:ext uri="{BB962C8B-B14F-4D97-AF65-F5344CB8AC3E}">
        <p14:creationId xmlns:p14="http://schemas.microsoft.com/office/powerpoint/2010/main" val="2070028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BC02A043-6272-426A-B6A9-CADFA89BBED3}" type="slidenum">
              <a:rPr lang="nl-NL" smtClean="0"/>
              <a:pPr/>
              <a:t>2</a:t>
            </a:fld>
            <a:endParaRPr lang="nl-NL"/>
          </a:p>
        </p:txBody>
      </p:sp>
    </p:spTree>
    <p:extLst>
      <p:ext uri="{BB962C8B-B14F-4D97-AF65-F5344CB8AC3E}">
        <p14:creationId xmlns:p14="http://schemas.microsoft.com/office/powerpoint/2010/main" val="4020044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FEAEC765-3EDF-4A0C-B435-BA1CC1689226}" type="datetimeFigureOut">
              <a:rPr lang="nl-NL" smtClean="0"/>
              <a:pPr/>
              <a:t>11-10-2016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206BC2-F6C0-45EA-9592-F468AD2C76D6}"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EAEC765-3EDF-4A0C-B435-BA1CC1689226}" type="datetimeFigureOut">
              <a:rPr lang="nl-NL" smtClean="0"/>
              <a:pPr/>
              <a:t>11-10-2016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206BC2-F6C0-45EA-9592-F468AD2C76D6}"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EAEC765-3EDF-4A0C-B435-BA1CC1689226}" type="datetimeFigureOut">
              <a:rPr lang="nl-NL" smtClean="0"/>
              <a:pPr/>
              <a:t>11-10-2016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206BC2-F6C0-45EA-9592-F468AD2C76D6}"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EAEC765-3EDF-4A0C-B435-BA1CC1689226}" type="datetimeFigureOut">
              <a:rPr lang="nl-NL" smtClean="0"/>
              <a:pPr/>
              <a:t>11-10-2016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206BC2-F6C0-45EA-9592-F468AD2C76D6}"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FEAEC765-3EDF-4A0C-B435-BA1CC1689226}" type="datetimeFigureOut">
              <a:rPr lang="nl-NL" smtClean="0"/>
              <a:pPr/>
              <a:t>11-10-2016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0206BC2-F6C0-45EA-9592-F468AD2C76D6}"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EAEC765-3EDF-4A0C-B435-BA1CC1689226}" type="datetimeFigureOut">
              <a:rPr lang="nl-NL" smtClean="0"/>
              <a:pPr/>
              <a:t>11-10-2016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0206BC2-F6C0-45EA-9592-F468AD2C76D6}"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EAEC765-3EDF-4A0C-B435-BA1CC1689226}" type="datetimeFigureOut">
              <a:rPr lang="nl-NL" smtClean="0"/>
              <a:pPr/>
              <a:t>11-10-2016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0206BC2-F6C0-45EA-9592-F468AD2C76D6}"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FEAEC765-3EDF-4A0C-B435-BA1CC1689226}" type="datetimeFigureOut">
              <a:rPr lang="nl-NL" smtClean="0"/>
              <a:pPr/>
              <a:t>11-10-2016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0206BC2-F6C0-45EA-9592-F468AD2C76D6}"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EAEC765-3EDF-4A0C-B435-BA1CC1689226}" type="datetimeFigureOut">
              <a:rPr lang="nl-NL" smtClean="0"/>
              <a:pPr/>
              <a:t>11-10-2016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0206BC2-F6C0-45EA-9592-F468AD2C76D6}"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EAEC765-3EDF-4A0C-B435-BA1CC1689226}" type="datetimeFigureOut">
              <a:rPr lang="nl-NL" smtClean="0"/>
              <a:pPr/>
              <a:t>11-10-2016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0206BC2-F6C0-45EA-9592-F468AD2C76D6}"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EAEC765-3EDF-4A0C-B435-BA1CC1689226}" type="datetimeFigureOut">
              <a:rPr lang="nl-NL" smtClean="0"/>
              <a:pPr/>
              <a:t>11-10-2016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0206BC2-F6C0-45EA-9592-F468AD2C76D6}"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EC765-3EDF-4A0C-B435-BA1CC1689226}" type="datetimeFigureOut">
              <a:rPr lang="nl-NL" smtClean="0"/>
              <a:pPr/>
              <a:t>11-10-2016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06BC2-F6C0-45EA-9592-F468AD2C76D6}"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j.derooij@linssen-advocaten.nl" TargetMode="External"/><Relationship Id="rId2" Type="http://schemas.openxmlformats.org/officeDocument/2006/relationships/hyperlink" Target="mailto:m.toonders@linssen-advocaten.nl"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79388" y="333375"/>
            <a:ext cx="8713787" cy="6264275"/>
          </a:xfrm>
        </p:spPr>
        <p:txBody>
          <a:bodyPr rtlCol="0">
            <a:normAutofit/>
          </a:bodyPr>
          <a:lstStyle/>
          <a:p>
            <a:pPr eaLnBrk="1" fontAlgn="auto" hangingPunct="1">
              <a:spcAft>
                <a:spcPts val="0"/>
              </a:spcAft>
              <a:buFont typeface="Arial" pitchFamily="34" charset="0"/>
              <a:buNone/>
              <a:defRPr/>
            </a:pPr>
            <a:endParaRPr lang="nl-NL" dirty="0" smtClean="0"/>
          </a:p>
          <a:p>
            <a:pPr eaLnBrk="1" fontAlgn="auto" hangingPunct="1">
              <a:spcAft>
                <a:spcPts val="0"/>
              </a:spcAft>
              <a:buFont typeface="Arial" pitchFamily="34" charset="0"/>
              <a:buNone/>
              <a:defRPr/>
            </a:pPr>
            <a:endParaRPr lang="nl-NL" dirty="0"/>
          </a:p>
          <a:p>
            <a:pPr eaLnBrk="1" fontAlgn="auto" hangingPunct="1">
              <a:spcAft>
                <a:spcPts val="0"/>
              </a:spcAft>
              <a:buFont typeface="Arial" pitchFamily="34" charset="0"/>
              <a:buNone/>
              <a:defRPr/>
            </a:pPr>
            <a:endParaRPr lang="nl-NL" dirty="0" smtClean="0"/>
          </a:p>
          <a:p>
            <a:pPr eaLnBrk="1" fontAlgn="auto" hangingPunct="1">
              <a:spcAft>
                <a:spcPts val="0"/>
              </a:spcAft>
              <a:buFont typeface="Arial" pitchFamily="34" charset="0"/>
              <a:buNone/>
              <a:defRPr/>
            </a:pPr>
            <a:endParaRPr lang="nl-NL" dirty="0" smtClean="0"/>
          </a:p>
          <a:p>
            <a:pPr eaLnBrk="1" fontAlgn="auto" hangingPunct="1">
              <a:spcAft>
                <a:spcPts val="0"/>
              </a:spcAft>
              <a:buFont typeface="Arial" pitchFamily="34" charset="0"/>
              <a:buNone/>
              <a:defRPr/>
            </a:pPr>
            <a:r>
              <a:rPr lang="nl-NL" sz="2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NMV-bijeenkomst </a:t>
            </a:r>
          </a:p>
          <a:p>
            <a:pPr eaLnBrk="1" fontAlgn="auto" hangingPunct="1">
              <a:spcAft>
                <a:spcPts val="0"/>
              </a:spcAft>
              <a:buFont typeface="Arial" pitchFamily="34" charset="0"/>
              <a:buNone/>
              <a:defRPr/>
            </a:pPr>
            <a:endParaRPr lang="nl-NL" sz="2400" dirty="0" smtClean="0"/>
          </a:p>
          <a:p>
            <a:pPr eaLnBrk="1" fontAlgn="auto" hangingPunct="1">
              <a:spcAft>
                <a:spcPts val="0"/>
              </a:spcAft>
              <a:buFont typeface="Arial" pitchFamily="34" charset="0"/>
              <a:buNone/>
              <a:defRPr/>
            </a:pPr>
            <a:r>
              <a:rPr lang="nl-NL" sz="2400" b="1" dirty="0" smtClean="0">
                <a:solidFill>
                  <a:schemeClr val="tx1"/>
                </a:solidFill>
                <a:latin typeface="Verdana" pitchFamily="34" charset="0"/>
                <a:ea typeface="Verdana" pitchFamily="34" charset="0"/>
                <a:cs typeface="Verdana" pitchFamily="34" charset="0"/>
              </a:rPr>
              <a:t>   Fosfaatrechten juridisch aanvechtbaar?</a:t>
            </a:r>
            <a:endParaRPr lang="nl-NL" sz="2400" b="1" dirty="0">
              <a:solidFill>
                <a:schemeClr val="tx1"/>
              </a:solidFill>
              <a:latin typeface="Verdana" pitchFamily="34" charset="0"/>
              <a:ea typeface="Verdana" pitchFamily="34" charset="0"/>
              <a:cs typeface="Verdana" pitchFamily="34" charset="0"/>
            </a:endParaRPr>
          </a:p>
          <a:p>
            <a:pPr>
              <a:defRPr/>
            </a:pPr>
            <a:endParaRPr lang="nl-NL" sz="2200" dirty="0" smtClean="0">
              <a:solidFill>
                <a:schemeClr val="tx1"/>
              </a:solidFill>
              <a:latin typeface="Verdana" pitchFamily="34" charset="0"/>
              <a:ea typeface="Verdana" pitchFamily="34" charset="0"/>
              <a:cs typeface="Verdana" pitchFamily="34" charset="0"/>
            </a:endParaRPr>
          </a:p>
          <a:p>
            <a:pPr>
              <a:defRPr/>
            </a:pPr>
            <a:r>
              <a:rPr lang="nl-NL" sz="2200" dirty="0" smtClean="0">
                <a:solidFill>
                  <a:schemeClr val="tx1"/>
                </a:solidFill>
                <a:latin typeface="Verdana" pitchFamily="34" charset="0"/>
                <a:ea typeface="Verdana" pitchFamily="34" charset="0"/>
                <a:cs typeface="Verdana" pitchFamily="34" charset="0"/>
              </a:rPr>
              <a:t>6 oktober 2016</a:t>
            </a:r>
          </a:p>
          <a:p>
            <a:pPr>
              <a:defRPr/>
            </a:pPr>
            <a:endParaRPr lang="nl-NL" sz="2200" dirty="0" smtClean="0">
              <a:solidFill>
                <a:schemeClr val="tx1"/>
              </a:solidFill>
              <a:latin typeface="Verdana" pitchFamily="34" charset="0"/>
              <a:ea typeface="Verdana" pitchFamily="34" charset="0"/>
              <a:cs typeface="Verdana" pitchFamily="34" charset="0"/>
            </a:endParaRPr>
          </a:p>
          <a:p>
            <a:pPr eaLnBrk="1" fontAlgn="auto" hangingPunct="1">
              <a:spcAft>
                <a:spcPts val="0"/>
              </a:spcAft>
              <a:buFont typeface="Arial" pitchFamily="34" charset="0"/>
              <a:buNone/>
              <a:defRPr/>
            </a:pPr>
            <a:r>
              <a:rPr lang="nl-NL" sz="2200" dirty="0" smtClean="0">
                <a:solidFill>
                  <a:schemeClr val="tx1"/>
                </a:solidFill>
                <a:latin typeface="Verdana" pitchFamily="34" charset="0"/>
                <a:ea typeface="Verdana" pitchFamily="34" charset="0"/>
                <a:cs typeface="Verdana" pitchFamily="34" charset="0"/>
              </a:rPr>
              <a:t>Joost de Rooij en Marieke Toonders</a:t>
            </a:r>
            <a:endParaRPr lang="nl-NL" sz="2200" dirty="0">
              <a:solidFill>
                <a:schemeClr val="tx1"/>
              </a:solidFill>
              <a:latin typeface="Verdana" pitchFamily="34" charset="0"/>
              <a:ea typeface="Verdana" pitchFamily="34" charset="0"/>
              <a:cs typeface="Verdana" pitchFamily="34" charset="0"/>
            </a:endParaRPr>
          </a:p>
        </p:txBody>
      </p:sp>
      <p:pic>
        <p:nvPicPr>
          <p:cNvPr id="2051" name="Picture 3"/>
          <p:cNvPicPr>
            <a:picLocks noChangeAspect="1" noChangeArrowheads="1"/>
          </p:cNvPicPr>
          <p:nvPr/>
        </p:nvPicPr>
        <p:blipFill>
          <a:blip r:embed="rId2" cstate="print"/>
          <a:srcRect/>
          <a:stretch>
            <a:fillRect/>
          </a:stretch>
        </p:blipFill>
        <p:spPr bwMode="auto">
          <a:xfrm>
            <a:off x="1259632" y="548680"/>
            <a:ext cx="6452489" cy="18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smtClean="0">
                <a:latin typeface="Verdana" panose="020B0604030504040204" pitchFamily="34" charset="0"/>
                <a:ea typeface="Verdana" panose="020B0604030504040204" pitchFamily="34" charset="0"/>
                <a:cs typeface="Verdana" panose="020B0604030504040204" pitchFamily="34" charset="0"/>
              </a:rPr>
              <a:t>Fosfaatbank</a:t>
            </a:r>
            <a:endParaRPr lang="nl-NL" sz="32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inhoud 2"/>
          <p:cNvSpPr>
            <a:spLocks noGrp="1"/>
          </p:cNvSpPr>
          <p:nvPr>
            <p:ph idx="1"/>
          </p:nvPr>
        </p:nvSpPr>
        <p:spPr/>
        <p:txBody>
          <a:bodyPr>
            <a:normAutofit/>
          </a:bodyPr>
          <a:lstStyle/>
          <a:p>
            <a:r>
              <a:rPr lang="nl-NL" sz="1600" dirty="0" smtClean="0">
                <a:latin typeface="Verdana" panose="020B0604030504040204" pitchFamily="34" charset="0"/>
                <a:ea typeface="Verdana" panose="020B0604030504040204" pitchFamily="34" charset="0"/>
                <a:cs typeface="Verdana" panose="020B0604030504040204" pitchFamily="34" charset="0"/>
              </a:rPr>
              <a:t>Vanaf het moment dat geborgd is dat de nationale fosfaatproductie weer onder het fosfaatproductieplafond is gekomen, bestaat het voornemen om fosfaatrechten die worden afgeroomd bij overdracht via een fosfaatbank weer toe te delen. </a:t>
            </a:r>
          </a:p>
          <a:p>
            <a:r>
              <a:rPr lang="nl-NL" sz="1600" dirty="0" smtClean="0">
                <a:latin typeface="Verdana" panose="020B0604030504040204" pitchFamily="34" charset="0"/>
                <a:ea typeface="Verdana" panose="020B0604030504040204" pitchFamily="34" charset="0"/>
                <a:cs typeface="Verdana" panose="020B0604030504040204" pitchFamily="34" charset="0"/>
              </a:rPr>
              <a:t>De fosfaatbank zal aan bedrijven ontheffing verlenen van het verbod om fosfaat met melkvee te produceren</a:t>
            </a:r>
          </a:p>
          <a:p>
            <a:r>
              <a:rPr lang="nl-NL" sz="1600" dirty="0" smtClean="0">
                <a:latin typeface="Verdana" panose="020B0604030504040204" pitchFamily="34" charset="0"/>
                <a:ea typeface="Verdana" panose="020B0604030504040204" pitchFamily="34" charset="0"/>
                <a:cs typeface="Verdana" panose="020B0604030504040204" pitchFamily="34" charset="0"/>
              </a:rPr>
              <a:t>Ontheffingen zullen bedrijfsgebonden en niet overdraagbaar worden</a:t>
            </a:r>
          </a:p>
          <a:p>
            <a:r>
              <a:rPr lang="nl-NL" sz="1600" dirty="0" smtClean="0">
                <a:latin typeface="Verdana" panose="020B0604030504040204" pitchFamily="34" charset="0"/>
                <a:ea typeface="Verdana" panose="020B0604030504040204" pitchFamily="34" charset="0"/>
                <a:cs typeface="Verdana" panose="020B0604030504040204" pitchFamily="34" charset="0"/>
              </a:rPr>
              <a:t>Nadere voorwaarden verbonden aan ontheffingen die gerelateerd zijn aan milieu- en maatschappelijke doelen</a:t>
            </a:r>
          </a:p>
          <a:p>
            <a:r>
              <a:rPr lang="nl-NL" sz="1600" dirty="0" smtClean="0">
                <a:latin typeface="Verdana" panose="020B0604030504040204" pitchFamily="34" charset="0"/>
                <a:ea typeface="Verdana" panose="020B0604030504040204" pitchFamily="34" charset="0"/>
                <a:cs typeface="Verdana" panose="020B0604030504040204" pitchFamily="34" charset="0"/>
              </a:rPr>
              <a:t>Ontheffingen zullen worden verleend ter bevordering van de grondgebondenheid, duurzaamheid, dierenwelzijn en stimuleren jonge landbouwers</a:t>
            </a:r>
          </a:p>
          <a:p>
            <a:r>
              <a:rPr lang="nl-NL" sz="1600" dirty="0" smtClean="0">
                <a:latin typeface="Verdana" panose="020B0604030504040204" pitchFamily="34" charset="0"/>
                <a:ea typeface="Verdana" panose="020B0604030504040204" pitchFamily="34" charset="0"/>
                <a:cs typeface="Verdana" panose="020B0604030504040204" pitchFamily="34" charset="0"/>
              </a:rPr>
              <a:t>Voor het kunnen aanvragen van ontheffingen zal een regeling ontheffing fosfaatrechten Meststoffenwet worden opengesteld</a:t>
            </a:r>
            <a:endParaRPr lang="nl-NL" sz="16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5704586" y="6093296"/>
            <a:ext cx="3439414" cy="764703"/>
          </a:xfrm>
          <a:prstGeom prst="rect">
            <a:avLst/>
          </a:prstGeom>
          <a:noFill/>
          <a:ln w="9525">
            <a:noFill/>
            <a:miter lim="800000"/>
            <a:headEnd/>
            <a:tailEnd/>
          </a:ln>
        </p:spPr>
      </p:pic>
    </p:spTree>
    <p:extLst>
      <p:ext uri="{BB962C8B-B14F-4D97-AF65-F5344CB8AC3E}">
        <p14:creationId xmlns:p14="http://schemas.microsoft.com/office/powerpoint/2010/main" val="3257182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764704"/>
            <a:ext cx="8229600" cy="1080120"/>
          </a:xfrm>
        </p:spPr>
        <p:txBody>
          <a:bodyPr>
            <a:normAutofit/>
          </a:bodyPr>
          <a:lstStyle/>
          <a:p>
            <a:r>
              <a:rPr lang="nl-NL" sz="2000" b="1" dirty="0" smtClean="0">
                <a:latin typeface="Verdana" panose="020B0604030504040204" pitchFamily="34" charset="0"/>
                <a:ea typeface="Verdana" panose="020B0604030504040204" pitchFamily="34" charset="0"/>
                <a:cs typeface="Verdana" panose="020B0604030504040204" pitchFamily="34" charset="0"/>
              </a:rPr>
              <a:t>Generieke afroming varkens- en pluimveerechten</a:t>
            </a:r>
            <a:endParaRPr lang="nl-NL" sz="20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inhoud 2"/>
          <p:cNvSpPr>
            <a:spLocks noGrp="1"/>
          </p:cNvSpPr>
          <p:nvPr>
            <p:ph idx="1"/>
          </p:nvPr>
        </p:nvSpPr>
        <p:spPr/>
        <p:txBody>
          <a:bodyPr>
            <a:normAutofit/>
          </a:bodyPr>
          <a:lstStyle/>
          <a:p>
            <a:endParaRPr lang="nl-NL" sz="1800" dirty="0" smtClean="0">
              <a:latin typeface="Verdana" panose="020B0604030504040204" pitchFamily="34" charset="0"/>
              <a:ea typeface="Verdana" panose="020B0604030504040204" pitchFamily="34" charset="0"/>
              <a:cs typeface="Verdana" panose="020B0604030504040204" pitchFamily="34" charset="0"/>
            </a:endParaRPr>
          </a:p>
          <a:p>
            <a:r>
              <a:rPr lang="nl-NL" sz="1800" dirty="0" smtClean="0">
                <a:latin typeface="Verdana" panose="020B0604030504040204" pitchFamily="34" charset="0"/>
                <a:ea typeface="Verdana" panose="020B0604030504040204" pitchFamily="34" charset="0"/>
                <a:cs typeface="Verdana" panose="020B0604030504040204" pitchFamily="34" charset="0"/>
              </a:rPr>
              <a:t>Overschrijding van het nationale mestproductieplafond: er kan niet volstaan worden met afroming bij overdracht van productierechten (thans artikel 32, lid 1 en 2 Meststoffenwet)</a:t>
            </a:r>
          </a:p>
          <a:p>
            <a:pPr marL="0" indent="0">
              <a:buNone/>
            </a:pPr>
            <a:endParaRPr lang="nl-NL" sz="1800" dirty="0" smtClean="0">
              <a:latin typeface="Verdana" panose="020B0604030504040204" pitchFamily="34" charset="0"/>
              <a:ea typeface="Verdana" panose="020B0604030504040204" pitchFamily="34" charset="0"/>
              <a:cs typeface="Verdana" panose="020B0604030504040204" pitchFamily="34" charset="0"/>
            </a:endParaRPr>
          </a:p>
          <a:p>
            <a:r>
              <a:rPr lang="nl-NL" sz="1800" dirty="0" smtClean="0">
                <a:latin typeface="Verdana" panose="020B0604030504040204" pitchFamily="34" charset="0"/>
                <a:ea typeface="Verdana" panose="020B0604030504040204" pitchFamily="34" charset="0"/>
                <a:cs typeface="Verdana" panose="020B0604030504040204" pitchFamily="34" charset="0"/>
              </a:rPr>
              <a:t>Om tijdige en adequate sturing mogelijk te maken is in het wetsontwerp (artikel 33b, lid 1 Meststoffenwet) een voorziening opgenomen die een generieke afroming van varkensrechten en pluimveerechten mogelijk maakt bij algemene maatregel van bestuur</a:t>
            </a:r>
            <a:endParaRPr lang="nl-NL" sz="18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5704586" y="6093296"/>
            <a:ext cx="3439414" cy="764703"/>
          </a:xfrm>
          <a:prstGeom prst="rect">
            <a:avLst/>
          </a:prstGeom>
          <a:noFill/>
          <a:ln w="9525">
            <a:noFill/>
            <a:miter lim="800000"/>
            <a:headEnd/>
            <a:tailEnd/>
          </a:ln>
        </p:spPr>
      </p:pic>
    </p:spTree>
    <p:extLst>
      <p:ext uri="{BB962C8B-B14F-4D97-AF65-F5344CB8AC3E}">
        <p14:creationId xmlns:p14="http://schemas.microsoft.com/office/powerpoint/2010/main" val="4126180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smtClean="0">
                <a:latin typeface="Verdana" panose="020B0604030504040204" pitchFamily="34" charset="0"/>
                <a:ea typeface="Verdana" panose="020B0604030504040204" pitchFamily="34" charset="0"/>
                <a:cs typeface="Verdana" panose="020B0604030504040204" pitchFamily="34" charset="0"/>
              </a:rPr>
              <a:t>Omzetting van productierechten</a:t>
            </a:r>
            <a:endParaRPr lang="nl-NL" sz="32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inhoud 2"/>
          <p:cNvSpPr>
            <a:spLocks noGrp="1"/>
          </p:cNvSpPr>
          <p:nvPr>
            <p:ph idx="1"/>
          </p:nvPr>
        </p:nvSpPr>
        <p:spPr/>
        <p:txBody>
          <a:bodyPr/>
          <a:lstStyle/>
          <a:p>
            <a:r>
              <a:rPr lang="nl-NL" sz="1800" dirty="0" smtClean="0">
                <a:latin typeface="Verdana" panose="020B0604030504040204" pitchFamily="34" charset="0"/>
                <a:ea typeface="Verdana" panose="020B0604030504040204" pitchFamily="34" charset="0"/>
                <a:cs typeface="Verdana" panose="020B0604030504040204" pitchFamily="34" charset="0"/>
              </a:rPr>
              <a:t>Uitwisseling tussen varkens-, pluimvee- en fosfaatrechten is mogelijk (artikel 33a Meststoffenwet)</a:t>
            </a:r>
          </a:p>
          <a:p>
            <a:pPr marL="0" indent="0">
              <a:buNone/>
            </a:pPr>
            <a:endParaRPr lang="nl-NL" sz="1800" dirty="0" smtClean="0">
              <a:latin typeface="Verdana" panose="020B0604030504040204" pitchFamily="34" charset="0"/>
              <a:ea typeface="Verdana" panose="020B0604030504040204" pitchFamily="34" charset="0"/>
              <a:cs typeface="Verdana" panose="020B0604030504040204" pitchFamily="34" charset="0"/>
            </a:endParaRPr>
          </a:p>
          <a:p>
            <a:r>
              <a:rPr lang="nl-NL" sz="1800" dirty="0" smtClean="0">
                <a:latin typeface="Verdana" panose="020B0604030504040204" pitchFamily="34" charset="0"/>
                <a:ea typeface="Verdana" panose="020B0604030504040204" pitchFamily="34" charset="0"/>
                <a:cs typeface="Verdana" panose="020B0604030504040204" pitchFamily="34" charset="0"/>
              </a:rPr>
              <a:t>Bij algemene maatregel van bestuur worden voorwaarden gesteld aan de omzetting van productierechten</a:t>
            </a:r>
          </a:p>
          <a:p>
            <a:pPr marL="0" indent="0">
              <a:buNone/>
            </a:pPr>
            <a:endParaRPr lang="nl-NL" sz="1800" dirty="0" smtClean="0">
              <a:latin typeface="Verdana" panose="020B0604030504040204" pitchFamily="34" charset="0"/>
              <a:ea typeface="Verdana" panose="020B0604030504040204" pitchFamily="34" charset="0"/>
              <a:cs typeface="Verdana" panose="020B0604030504040204" pitchFamily="34" charset="0"/>
            </a:endParaRPr>
          </a:p>
          <a:p>
            <a:pPr lvl="1"/>
            <a:r>
              <a:rPr lang="nl-NL" sz="1600" dirty="0" smtClean="0">
                <a:latin typeface="Verdana" panose="020B0604030504040204" pitchFamily="34" charset="0"/>
                <a:ea typeface="Verdana" panose="020B0604030504040204" pitchFamily="34" charset="0"/>
                <a:cs typeface="Verdana" panose="020B0604030504040204" pitchFamily="34" charset="0"/>
              </a:rPr>
              <a:t>Omzetting alleen mogelijk als landbouwer op wiens bedrijf het om te zetten productierecht rust, hiermee instemt</a:t>
            </a:r>
          </a:p>
          <a:p>
            <a:pPr lvl="1"/>
            <a:r>
              <a:rPr lang="nl-NL" sz="1600" dirty="0" smtClean="0">
                <a:latin typeface="Verdana" panose="020B0604030504040204" pitchFamily="34" charset="0"/>
                <a:ea typeface="Verdana" panose="020B0604030504040204" pitchFamily="34" charset="0"/>
                <a:cs typeface="Verdana" panose="020B0604030504040204" pitchFamily="34" charset="0"/>
              </a:rPr>
              <a:t>Er mag geen sprake zijn van een toename van de hoeveelheid geproduceerde stikstofverbindingen, fosfaat en fijn stof</a:t>
            </a:r>
          </a:p>
          <a:p>
            <a:pPr marL="457200" lvl="1" indent="0">
              <a:buNone/>
            </a:pPr>
            <a:endParaRPr lang="nl-NL" sz="1400" dirty="0" smtClean="0">
              <a:latin typeface="Verdana" panose="020B0604030504040204" pitchFamily="34" charset="0"/>
              <a:ea typeface="Verdana" panose="020B0604030504040204" pitchFamily="34" charset="0"/>
              <a:cs typeface="Verdana" panose="020B0604030504040204" pitchFamily="34" charset="0"/>
            </a:endParaRPr>
          </a:p>
          <a:p>
            <a:pPr marL="457200" lvl="1" indent="0">
              <a:buNone/>
            </a:pPr>
            <a:endParaRPr lang="nl-NL" dirty="0"/>
          </a:p>
        </p:txBody>
      </p:sp>
      <p:pic>
        <p:nvPicPr>
          <p:cNvPr id="4" name="Picture 2"/>
          <p:cNvPicPr>
            <a:picLocks noChangeAspect="1" noChangeArrowheads="1"/>
          </p:cNvPicPr>
          <p:nvPr/>
        </p:nvPicPr>
        <p:blipFill>
          <a:blip r:embed="rId2" cstate="print"/>
          <a:srcRect/>
          <a:stretch>
            <a:fillRect/>
          </a:stretch>
        </p:blipFill>
        <p:spPr bwMode="auto">
          <a:xfrm>
            <a:off x="5704586" y="6093296"/>
            <a:ext cx="3439414" cy="764703"/>
          </a:xfrm>
          <a:prstGeom prst="rect">
            <a:avLst/>
          </a:prstGeom>
          <a:noFill/>
          <a:ln w="9525">
            <a:noFill/>
            <a:miter lim="800000"/>
            <a:headEnd/>
            <a:tailEnd/>
          </a:ln>
        </p:spPr>
      </p:pic>
    </p:spTree>
    <p:extLst>
      <p:ext uri="{BB962C8B-B14F-4D97-AF65-F5344CB8AC3E}">
        <p14:creationId xmlns:p14="http://schemas.microsoft.com/office/powerpoint/2010/main" val="3003742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smtClean="0">
                <a:latin typeface="Verdana" panose="020B0604030504040204" pitchFamily="34" charset="0"/>
                <a:ea typeface="Verdana" panose="020B0604030504040204" pitchFamily="34" charset="0"/>
                <a:cs typeface="Verdana" panose="020B0604030504040204" pitchFamily="34" charset="0"/>
              </a:rPr>
              <a:t>Inmenging in eigendom</a:t>
            </a:r>
            <a:endParaRPr lang="nl-NL" sz="32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inhoud 2"/>
          <p:cNvSpPr>
            <a:spLocks noGrp="1"/>
          </p:cNvSpPr>
          <p:nvPr>
            <p:ph idx="1"/>
          </p:nvPr>
        </p:nvSpPr>
        <p:spPr/>
        <p:txBody>
          <a:bodyPr>
            <a:normAutofit fontScale="92500" lnSpcReduction="10000"/>
          </a:bodyPr>
          <a:lstStyle/>
          <a:p>
            <a:r>
              <a:rPr lang="nl-NL" sz="1800" dirty="0" smtClean="0">
                <a:latin typeface="Verdana" panose="020B0604030504040204" pitchFamily="34" charset="0"/>
                <a:ea typeface="Verdana" panose="020B0604030504040204" pitchFamily="34" charset="0"/>
                <a:cs typeface="Verdana" panose="020B0604030504040204" pitchFamily="34" charset="0"/>
              </a:rPr>
              <a:t>Mogelijkheden om melkvee te houden worden beperkt</a:t>
            </a:r>
            <a:endParaRPr lang="nl-NL" sz="1800" dirty="0">
              <a:latin typeface="Verdana" panose="020B0604030504040204" pitchFamily="34" charset="0"/>
              <a:ea typeface="Verdana" panose="020B0604030504040204" pitchFamily="34" charset="0"/>
              <a:cs typeface="Verdana" panose="020B0604030504040204" pitchFamily="34" charset="0"/>
            </a:endParaRPr>
          </a:p>
          <a:p>
            <a:r>
              <a:rPr lang="nl-NL" sz="1800" dirty="0" smtClean="0">
                <a:latin typeface="Verdana" panose="020B0604030504040204" pitchFamily="34" charset="0"/>
                <a:ea typeface="Verdana" panose="020B0604030504040204" pitchFamily="34" charset="0"/>
                <a:cs typeface="Verdana" panose="020B0604030504040204" pitchFamily="34" charset="0"/>
              </a:rPr>
              <a:t>Eigendomstoets o.g.v. het Europees Verdrag tot Bescherming van de Rechten van de Mens en de Fundamentele Vrijheden (EVRM)</a:t>
            </a:r>
          </a:p>
          <a:p>
            <a:r>
              <a:rPr lang="nl-NL" sz="1800" dirty="0" smtClean="0">
                <a:latin typeface="Verdana" panose="020B0604030504040204" pitchFamily="34" charset="0"/>
                <a:ea typeface="Verdana" panose="020B0604030504040204" pitchFamily="34" charset="0"/>
                <a:cs typeface="Verdana" panose="020B0604030504040204" pitchFamily="34" charset="0"/>
              </a:rPr>
              <a:t>Beoordeeld dient te worden of de inmenging in het eigendom moet worden aangemerkt als regulering van eigendom</a:t>
            </a:r>
            <a:endParaRPr lang="nl-NL" sz="1800" dirty="0">
              <a:latin typeface="Verdana" panose="020B0604030504040204" pitchFamily="34" charset="0"/>
              <a:ea typeface="Verdana" panose="020B0604030504040204" pitchFamily="34" charset="0"/>
              <a:cs typeface="Verdana" panose="020B0604030504040204" pitchFamily="34" charset="0"/>
            </a:endParaRPr>
          </a:p>
          <a:p>
            <a:r>
              <a:rPr lang="nl-NL" sz="1800" dirty="0" smtClean="0">
                <a:latin typeface="Verdana" panose="020B0604030504040204" pitchFamily="34" charset="0"/>
                <a:ea typeface="Verdana" panose="020B0604030504040204" pitchFamily="34" charset="0"/>
                <a:cs typeface="Verdana" panose="020B0604030504040204" pitchFamily="34" charset="0"/>
              </a:rPr>
              <a:t>Kan inmenging worden gerechtvaardigd? -&gt; fair </a:t>
            </a:r>
            <a:r>
              <a:rPr lang="nl-NL" sz="1800" dirty="0" err="1" smtClean="0">
                <a:latin typeface="Verdana" panose="020B0604030504040204" pitchFamily="34" charset="0"/>
                <a:ea typeface="Verdana" panose="020B0604030504040204" pitchFamily="34" charset="0"/>
                <a:cs typeface="Verdana" panose="020B0604030504040204" pitchFamily="34" charset="0"/>
              </a:rPr>
              <a:t>balance</a:t>
            </a:r>
            <a:endParaRPr lang="nl-NL" sz="1800" dirty="0" smtClean="0">
              <a:latin typeface="Verdana" panose="020B0604030504040204" pitchFamily="34" charset="0"/>
              <a:ea typeface="Verdana" panose="020B0604030504040204" pitchFamily="34" charset="0"/>
              <a:cs typeface="Verdana" panose="020B0604030504040204" pitchFamily="34" charset="0"/>
            </a:endParaRPr>
          </a:p>
          <a:p>
            <a:r>
              <a:rPr lang="nl-NL" sz="1800" dirty="0" smtClean="0">
                <a:latin typeface="Verdana" panose="020B0604030504040204" pitchFamily="34" charset="0"/>
                <a:ea typeface="Verdana" panose="020B0604030504040204" pitchFamily="34" charset="0"/>
                <a:cs typeface="Verdana" panose="020B0604030504040204" pitchFamily="34" charset="0"/>
              </a:rPr>
              <a:t>Staatssecretaris heeft niet voor alle inmengingen onderzocht of sprake is van fair </a:t>
            </a:r>
            <a:r>
              <a:rPr lang="nl-NL" sz="1800" dirty="0" err="1" smtClean="0">
                <a:latin typeface="Verdana" panose="020B0604030504040204" pitchFamily="34" charset="0"/>
                <a:ea typeface="Verdana" panose="020B0604030504040204" pitchFamily="34" charset="0"/>
                <a:cs typeface="Verdana" panose="020B0604030504040204" pitchFamily="34" charset="0"/>
              </a:rPr>
              <a:t>balance</a:t>
            </a:r>
            <a:endParaRPr lang="nl-NL" sz="1800" dirty="0" smtClean="0">
              <a:latin typeface="Verdana" panose="020B0604030504040204" pitchFamily="34" charset="0"/>
              <a:ea typeface="Verdana" panose="020B0604030504040204" pitchFamily="34" charset="0"/>
              <a:cs typeface="Verdana" panose="020B0604030504040204" pitchFamily="34" charset="0"/>
            </a:endParaRPr>
          </a:p>
          <a:p>
            <a:pPr lvl="1"/>
            <a:r>
              <a:rPr lang="nl-NL" sz="1600" dirty="0" smtClean="0">
                <a:latin typeface="Verdana" panose="020B0604030504040204" pitchFamily="34" charset="0"/>
                <a:ea typeface="Verdana" panose="020B0604030504040204" pitchFamily="34" charset="0"/>
                <a:cs typeface="Verdana" panose="020B0604030504040204" pitchFamily="34" charset="0"/>
              </a:rPr>
              <a:t>Renovatie van stallen</a:t>
            </a:r>
          </a:p>
          <a:p>
            <a:pPr lvl="1"/>
            <a:r>
              <a:rPr lang="nl-NL" sz="1600" dirty="0" smtClean="0">
                <a:latin typeface="Verdana" panose="020B0604030504040204" pitchFamily="34" charset="0"/>
                <a:ea typeface="Verdana" panose="020B0604030504040204" pitchFamily="34" charset="0"/>
                <a:cs typeface="Verdana" panose="020B0604030504040204" pitchFamily="34" charset="0"/>
              </a:rPr>
              <a:t>Melkveefosfaatruimte</a:t>
            </a:r>
          </a:p>
          <a:p>
            <a:pPr lvl="1"/>
            <a:r>
              <a:rPr lang="nl-NL" sz="1600" dirty="0" smtClean="0">
                <a:latin typeface="Verdana" panose="020B0604030504040204" pitchFamily="34" charset="0"/>
                <a:ea typeface="Verdana" panose="020B0604030504040204" pitchFamily="34" charset="0"/>
                <a:cs typeface="Verdana" panose="020B0604030504040204" pitchFamily="34" charset="0"/>
              </a:rPr>
              <a:t>Generieke afroming</a:t>
            </a:r>
          </a:p>
          <a:p>
            <a:pPr lvl="1"/>
            <a:r>
              <a:rPr lang="nl-NL" sz="1600" dirty="0" smtClean="0">
                <a:latin typeface="Verdana" panose="020B0604030504040204" pitchFamily="34" charset="0"/>
                <a:ea typeface="Verdana" panose="020B0604030504040204" pitchFamily="34" charset="0"/>
                <a:cs typeface="Verdana" panose="020B0604030504040204" pitchFamily="34" charset="0"/>
              </a:rPr>
              <a:t>Afroming bij overdracht</a:t>
            </a:r>
            <a:endParaRPr lang="nl-NL" sz="1600" dirty="0">
              <a:latin typeface="Verdana" panose="020B0604030504040204" pitchFamily="34" charset="0"/>
              <a:ea typeface="Verdana" panose="020B0604030504040204" pitchFamily="34" charset="0"/>
              <a:cs typeface="Verdana" panose="020B0604030504040204" pitchFamily="34" charset="0"/>
            </a:endParaRPr>
          </a:p>
          <a:p>
            <a:pPr marL="285750" lvl="1">
              <a:buFont typeface="Arial" panose="020B0604020202020204" pitchFamily="34" charset="0"/>
              <a:buChar char="•"/>
            </a:pPr>
            <a:r>
              <a:rPr lang="nl-NL" sz="1800" dirty="0" smtClean="0">
                <a:latin typeface="Verdana" panose="020B0604030504040204" pitchFamily="34" charset="0"/>
                <a:ea typeface="Verdana" panose="020B0604030504040204" pitchFamily="34" charset="0"/>
                <a:cs typeface="Verdana" panose="020B0604030504040204" pitchFamily="34" charset="0"/>
              </a:rPr>
              <a:t>Volgens Staatssecretaris rusten op fosfaatrechten geen zelfstandige eigendomsrechten</a:t>
            </a:r>
          </a:p>
          <a:p>
            <a:pPr marL="285750" lvl="1">
              <a:buFont typeface="Arial" panose="020B0604020202020204" pitchFamily="34" charset="0"/>
              <a:buChar char="•"/>
            </a:pPr>
            <a:r>
              <a:rPr lang="nl-NL" sz="1800" dirty="0" smtClean="0">
                <a:latin typeface="Verdana" panose="020B0604030504040204" pitchFamily="34" charset="0"/>
                <a:ea typeface="Verdana" panose="020B0604030504040204" pitchFamily="34" charset="0"/>
                <a:cs typeface="Verdana" panose="020B0604030504040204" pitchFamily="34" charset="0"/>
              </a:rPr>
              <a:t>Naar onze mening is ten aanzien van de vier onderwerpen spraken van inmenging in de zin van artikel 1 EP</a:t>
            </a:r>
          </a:p>
        </p:txBody>
      </p:sp>
    </p:spTree>
    <p:extLst>
      <p:ext uri="{BB962C8B-B14F-4D97-AF65-F5344CB8AC3E}">
        <p14:creationId xmlns:p14="http://schemas.microsoft.com/office/powerpoint/2010/main" val="2581767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smtClean="0">
                <a:latin typeface="Verdana" panose="020B0604030504040204" pitchFamily="34" charset="0"/>
                <a:ea typeface="Verdana" panose="020B0604030504040204" pitchFamily="34" charset="0"/>
                <a:cs typeface="Verdana" panose="020B0604030504040204" pitchFamily="34" charset="0"/>
              </a:rPr>
              <a:t>Inmenging gerechtvaardigd?</a:t>
            </a:r>
            <a:endParaRPr lang="nl-NL" sz="32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inhoud 2"/>
          <p:cNvSpPr>
            <a:spLocks noGrp="1"/>
          </p:cNvSpPr>
          <p:nvPr>
            <p:ph idx="1"/>
          </p:nvPr>
        </p:nvSpPr>
        <p:spPr/>
        <p:txBody>
          <a:bodyPr>
            <a:normAutofit/>
          </a:bodyPr>
          <a:lstStyle/>
          <a:p>
            <a:r>
              <a:rPr lang="nl-NL" sz="2000" dirty="0" smtClean="0">
                <a:latin typeface="Verdana" panose="020B0604030504040204" pitchFamily="34" charset="0"/>
                <a:ea typeface="Verdana" panose="020B0604030504040204" pitchFamily="34" charset="0"/>
                <a:cs typeface="Verdana" panose="020B0604030504040204" pitchFamily="34" charset="0"/>
              </a:rPr>
              <a:t>3 belangrijke vragen bij toetsing</a:t>
            </a:r>
          </a:p>
          <a:p>
            <a:pPr lvl="1"/>
            <a:r>
              <a:rPr lang="nl-NL" sz="1800" dirty="0" smtClean="0">
                <a:latin typeface="Verdana" panose="020B0604030504040204" pitchFamily="34" charset="0"/>
                <a:ea typeface="Verdana" panose="020B0604030504040204" pitchFamily="34" charset="0"/>
                <a:cs typeface="Verdana" panose="020B0604030504040204" pitchFamily="34" charset="0"/>
              </a:rPr>
              <a:t>Is nationale rechtsgrondslag voldoende toegankelijk, precies en voorzienbaar?</a:t>
            </a:r>
          </a:p>
          <a:p>
            <a:pPr lvl="1"/>
            <a:r>
              <a:rPr lang="nl-NL" sz="1800" dirty="0" smtClean="0">
                <a:latin typeface="Verdana" panose="020B0604030504040204" pitchFamily="34" charset="0"/>
                <a:ea typeface="Verdana" panose="020B0604030504040204" pitchFamily="34" charset="0"/>
                <a:cs typeface="Verdana" panose="020B0604030504040204" pitchFamily="34" charset="0"/>
              </a:rPr>
              <a:t>Is de inmenging in het eigendom in overeenstemming met het algemeen belang?</a:t>
            </a:r>
          </a:p>
          <a:p>
            <a:pPr lvl="1"/>
            <a:r>
              <a:rPr lang="nl-NL" sz="1800" dirty="0" smtClean="0">
                <a:latin typeface="Verdana" panose="020B0604030504040204" pitchFamily="34" charset="0"/>
                <a:ea typeface="Verdana" panose="020B0604030504040204" pitchFamily="34" charset="0"/>
                <a:cs typeface="Verdana" panose="020B0604030504040204" pitchFamily="34" charset="0"/>
              </a:rPr>
              <a:t>Is de inmenging proportioneel (fair </a:t>
            </a:r>
            <a:r>
              <a:rPr lang="nl-NL" sz="1800" dirty="0" err="1" smtClean="0">
                <a:latin typeface="Verdana" panose="020B0604030504040204" pitchFamily="34" charset="0"/>
                <a:ea typeface="Verdana" panose="020B0604030504040204" pitchFamily="34" charset="0"/>
                <a:cs typeface="Verdana" panose="020B0604030504040204" pitchFamily="34" charset="0"/>
              </a:rPr>
              <a:t>balance</a:t>
            </a:r>
            <a:r>
              <a:rPr lang="nl-NL" sz="1800" dirty="0" smtClean="0">
                <a:latin typeface="Verdana" panose="020B0604030504040204" pitchFamily="34" charset="0"/>
                <a:ea typeface="Verdana" panose="020B0604030504040204" pitchFamily="34" charset="0"/>
                <a:cs typeface="Verdana" panose="020B0604030504040204" pitchFamily="34" charset="0"/>
              </a:rPr>
              <a:t>)? -&gt; redelijke mate van evenredigheid tussen het te dienen doel en de gekozen middelen (individuele buitensporige last?)</a:t>
            </a:r>
          </a:p>
          <a:p>
            <a:pPr marL="285750" lvl="1"/>
            <a:r>
              <a:rPr lang="nl-NL" sz="2000" dirty="0" smtClean="0">
                <a:latin typeface="Verdana" panose="020B0604030504040204" pitchFamily="34" charset="0"/>
                <a:ea typeface="Verdana" panose="020B0604030504040204" pitchFamily="34" charset="0"/>
                <a:cs typeface="Verdana" panose="020B0604030504040204" pitchFamily="34" charset="0"/>
              </a:rPr>
              <a:t>Staatssecretaris heeft ten aanzien van de vier onderwerpen een zeer magere beoordeling uitgevoerd t.a.v. het aspect eigendomsbescherming</a:t>
            </a:r>
          </a:p>
          <a:p>
            <a:pPr marL="285750" lvl="1"/>
            <a:r>
              <a:rPr lang="nl-NL" sz="2000" dirty="0" smtClean="0">
                <a:latin typeface="Verdana" panose="020B0604030504040204" pitchFamily="34" charset="0"/>
                <a:ea typeface="Verdana" panose="020B0604030504040204" pitchFamily="34" charset="0"/>
                <a:cs typeface="Verdana" panose="020B0604030504040204" pitchFamily="34" charset="0"/>
              </a:rPr>
              <a:t>Beperkte knelgevallenvoorziening, waardoor in sommige gevallen sprake kan zijn van individuele buitensporige last</a:t>
            </a:r>
          </a:p>
          <a:p>
            <a:pPr marL="285750" lvl="1">
              <a:buFont typeface="Arial" panose="020B0604020202020204" pitchFamily="34" charset="0"/>
              <a:buChar char="•"/>
            </a:pPr>
            <a:endParaRPr lang="nl-NL" sz="1800" dirty="0"/>
          </a:p>
          <a:p>
            <a:pPr marL="0" lvl="1" indent="0"/>
            <a:endParaRPr lang="nl-NL" sz="1800" dirty="0"/>
          </a:p>
        </p:txBody>
      </p:sp>
    </p:spTree>
    <p:extLst>
      <p:ext uri="{BB962C8B-B14F-4D97-AF65-F5344CB8AC3E}">
        <p14:creationId xmlns:p14="http://schemas.microsoft.com/office/powerpoint/2010/main" val="3267641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7233" y="0"/>
            <a:ext cx="8229600" cy="1143000"/>
          </a:xfrm>
        </p:spPr>
        <p:txBody>
          <a:bodyPr>
            <a:normAutofit/>
          </a:bodyPr>
          <a:lstStyle/>
          <a:p>
            <a:r>
              <a:rPr lang="nl-NL" sz="3200" b="1" dirty="0" smtClean="0">
                <a:latin typeface="Verdana" panose="020B0604030504040204" pitchFamily="34" charset="0"/>
                <a:ea typeface="Verdana" panose="020B0604030504040204" pitchFamily="34" charset="0"/>
                <a:cs typeface="Verdana" panose="020B0604030504040204" pitchFamily="34" charset="0"/>
              </a:rPr>
              <a:t>Kritische kanttekeningen</a:t>
            </a:r>
            <a:endParaRPr lang="nl-NL" sz="32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inhoud 2"/>
          <p:cNvSpPr>
            <a:spLocks noGrp="1"/>
          </p:cNvSpPr>
          <p:nvPr>
            <p:ph idx="1"/>
          </p:nvPr>
        </p:nvSpPr>
        <p:spPr>
          <a:xfrm>
            <a:off x="395536" y="1052736"/>
            <a:ext cx="8229600" cy="5400600"/>
          </a:xfrm>
        </p:spPr>
        <p:txBody>
          <a:bodyPr>
            <a:normAutofit/>
          </a:bodyPr>
          <a:lstStyle/>
          <a:p>
            <a:r>
              <a:rPr lang="nl-NL" sz="1800" dirty="0" smtClean="0">
                <a:latin typeface="Verdana" panose="020B0604030504040204" pitchFamily="34" charset="0"/>
                <a:ea typeface="Verdana" panose="020B0604030504040204" pitchFamily="34" charset="0"/>
                <a:cs typeface="Verdana" panose="020B0604030504040204" pitchFamily="34" charset="0"/>
              </a:rPr>
              <a:t>Kritisch advies van de Afdeling advisering van de Raad van State over invoering stelsel fosfaatrechten</a:t>
            </a:r>
          </a:p>
          <a:p>
            <a:r>
              <a:rPr lang="nl-NL" sz="1800" dirty="0" smtClean="0">
                <a:latin typeface="Verdana" panose="020B0604030504040204" pitchFamily="34" charset="0"/>
                <a:ea typeface="Verdana" panose="020B0604030504040204" pitchFamily="34" charset="0"/>
                <a:cs typeface="Verdana" panose="020B0604030504040204" pitchFamily="34" charset="0"/>
              </a:rPr>
              <a:t>Inmenging in eigendomsrecht -&gt; er wordt geen rekening gehouden met op zichzelf gewoon toegestane uitbreiding van de veestapel na 2 juli 2015</a:t>
            </a:r>
          </a:p>
          <a:p>
            <a:r>
              <a:rPr lang="nl-NL" sz="1800" dirty="0" smtClean="0">
                <a:latin typeface="Verdana" panose="020B0604030504040204" pitchFamily="34" charset="0"/>
                <a:ea typeface="Verdana" panose="020B0604030504040204" pitchFamily="34" charset="0"/>
                <a:cs typeface="Verdana" panose="020B0604030504040204" pitchFamily="34" charset="0"/>
              </a:rPr>
              <a:t>Eigendomstoets op grond van het Europees Verdrag voor de rechten van de Mens -&gt; beoordeeld moet worden of er een behoorlijk evenwicht is tussen de vereisten van het algemeen belang van de samenleving en de bescherming van de fundamentele rechten van de eigenaar (fair </a:t>
            </a:r>
            <a:r>
              <a:rPr lang="nl-NL" sz="1800" dirty="0" err="1" smtClean="0">
                <a:latin typeface="Verdana" panose="020B0604030504040204" pitchFamily="34" charset="0"/>
                <a:ea typeface="Verdana" panose="020B0604030504040204" pitchFamily="34" charset="0"/>
                <a:cs typeface="Verdana" panose="020B0604030504040204" pitchFamily="34" charset="0"/>
              </a:rPr>
              <a:t>balance</a:t>
            </a:r>
            <a:r>
              <a:rPr lang="nl-NL" sz="1800" dirty="0" smtClean="0">
                <a:latin typeface="Verdana" panose="020B0604030504040204" pitchFamily="34" charset="0"/>
                <a:ea typeface="Verdana" panose="020B0604030504040204" pitchFamily="34" charset="0"/>
                <a:cs typeface="Verdana" panose="020B0604030504040204" pitchFamily="34" charset="0"/>
              </a:rPr>
              <a:t>)</a:t>
            </a:r>
          </a:p>
          <a:p>
            <a:r>
              <a:rPr lang="nl-NL" sz="1800" dirty="0" smtClean="0">
                <a:latin typeface="Verdana" panose="020B0604030504040204" pitchFamily="34" charset="0"/>
                <a:ea typeface="Verdana" panose="020B0604030504040204" pitchFamily="34" charset="0"/>
                <a:cs typeface="Verdana" panose="020B0604030504040204" pitchFamily="34" charset="0"/>
              </a:rPr>
              <a:t>Meerdere inmengingen in het eigendom welke door de staatssecretaris niet allemaal zijn beoordeeld</a:t>
            </a:r>
          </a:p>
          <a:p>
            <a:r>
              <a:rPr lang="nl-NL" sz="1800" dirty="0" smtClean="0">
                <a:latin typeface="Verdana" panose="020B0604030504040204" pitchFamily="34" charset="0"/>
                <a:ea typeface="Verdana" panose="020B0604030504040204" pitchFamily="34" charset="0"/>
                <a:cs typeface="Verdana" panose="020B0604030504040204" pitchFamily="34" charset="0"/>
              </a:rPr>
              <a:t>Staatssecretaris heeft advies van de Afdeling advisering van de Raad van State gedeeltelijk terzijde geschoven</a:t>
            </a:r>
          </a:p>
          <a:p>
            <a:pPr marL="0" indent="0" algn="ctr">
              <a:buNone/>
            </a:pPr>
            <a:r>
              <a:rPr lang="nl-NL" sz="1800" dirty="0" smtClean="0">
                <a:latin typeface="Verdana" panose="020B0604030504040204" pitchFamily="34" charset="0"/>
                <a:ea typeface="Verdana" panose="020B0604030504040204" pitchFamily="34" charset="0"/>
                <a:cs typeface="Verdana" panose="020B0604030504040204" pitchFamily="34" charset="0"/>
              </a:rPr>
              <a:t>	</a:t>
            </a:r>
            <a:r>
              <a:rPr lang="nl-NL" sz="1800" b="1" dirty="0" smtClean="0">
                <a:latin typeface="Verdana" panose="020B0604030504040204" pitchFamily="34" charset="0"/>
                <a:ea typeface="Verdana" panose="020B0604030504040204" pitchFamily="34" charset="0"/>
                <a:cs typeface="Verdana" panose="020B0604030504040204" pitchFamily="34" charset="0"/>
              </a:rPr>
              <a:t>Advies: het besluit waarin het aantal fosfaatrechten zal worden vastgesteld, kritisch beoordelen en indien noodzakelijk bezwaar en beroep indienen</a:t>
            </a:r>
            <a:endParaRPr lang="nl-NL" sz="18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nl-NL" sz="1800" dirty="0" smtClean="0">
              <a:latin typeface="Verdana" panose="020B0604030504040204" pitchFamily="34" charset="0"/>
              <a:ea typeface="Verdana" panose="020B0604030504040204" pitchFamily="34" charset="0"/>
              <a:cs typeface="Verdana" panose="020B0604030504040204" pitchFamily="34" charset="0"/>
            </a:endParaRPr>
          </a:p>
          <a:p>
            <a:endParaRPr lang="nl-NL" sz="18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5704586" y="6093296"/>
            <a:ext cx="3439414" cy="764703"/>
          </a:xfrm>
          <a:prstGeom prst="rect">
            <a:avLst/>
          </a:prstGeom>
          <a:noFill/>
          <a:ln w="9525">
            <a:noFill/>
            <a:miter lim="800000"/>
            <a:headEnd/>
            <a:tailEnd/>
          </a:ln>
        </p:spPr>
      </p:pic>
    </p:spTree>
    <p:extLst>
      <p:ext uri="{BB962C8B-B14F-4D97-AF65-F5344CB8AC3E}">
        <p14:creationId xmlns:p14="http://schemas.microsoft.com/office/powerpoint/2010/main" val="22097079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smtClean="0"/>
              <a:t>Vragen?</a:t>
            </a:r>
            <a:endParaRPr lang="nl-NL" b="1" dirty="0"/>
          </a:p>
        </p:txBody>
      </p:sp>
      <p:pic>
        <p:nvPicPr>
          <p:cNvPr id="5" name="Picture 2"/>
          <p:cNvPicPr>
            <a:picLocks noChangeAspect="1" noChangeArrowheads="1"/>
          </p:cNvPicPr>
          <p:nvPr/>
        </p:nvPicPr>
        <p:blipFill>
          <a:blip r:embed="rId2" cstate="print"/>
          <a:srcRect/>
          <a:stretch>
            <a:fillRect/>
          </a:stretch>
        </p:blipFill>
        <p:spPr bwMode="auto">
          <a:xfrm>
            <a:off x="5704586" y="6093296"/>
            <a:ext cx="3439414" cy="764703"/>
          </a:xfrm>
          <a:prstGeom prst="rect">
            <a:avLst/>
          </a:prstGeom>
          <a:noFill/>
          <a:ln w="9525">
            <a:noFill/>
            <a:miter lim="800000"/>
            <a:headEnd/>
            <a:tailEnd/>
          </a:ln>
        </p:spPr>
      </p:pic>
    </p:spTree>
    <p:extLst>
      <p:ext uri="{BB962C8B-B14F-4D97-AF65-F5344CB8AC3E}">
        <p14:creationId xmlns:p14="http://schemas.microsoft.com/office/powerpoint/2010/main" val="3652275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a:xfrm>
            <a:off x="683568" y="1268761"/>
            <a:ext cx="7772400" cy="1800200"/>
          </a:xfrm>
        </p:spPr>
        <p:txBody>
          <a:bodyPr>
            <a:normAutofit/>
          </a:bodyPr>
          <a:lstStyle/>
          <a:p>
            <a:r>
              <a:rPr lang="nl-NL" sz="3200" b="1" dirty="0" smtClean="0">
                <a:latin typeface="Verdana" panose="020B0604030504040204" pitchFamily="34" charset="0"/>
                <a:ea typeface="Verdana" panose="020B0604030504040204" pitchFamily="34" charset="0"/>
                <a:cs typeface="Verdana" panose="020B0604030504040204" pitchFamily="34" charset="0"/>
              </a:rPr>
              <a:t>Hartelijk dank voor uw aandacht</a:t>
            </a:r>
            <a:endParaRPr lang="nl-NL" sz="3200" b="1" dirty="0">
              <a:latin typeface="Verdana" panose="020B0604030504040204" pitchFamily="34" charset="0"/>
              <a:ea typeface="Verdana" panose="020B0604030504040204" pitchFamily="34" charset="0"/>
              <a:cs typeface="Verdana" panose="020B0604030504040204" pitchFamily="34" charset="0"/>
            </a:endParaRPr>
          </a:p>
        </p:txBody>
      </p:sp>
      <p:sp>
        <p:nvSpPr>
          <p:cNvPr id="5" name="Ondertitel 4"/>
          <p:cNvSpPr>
            <a:spLocks noGrp="1"/>
          </p:cNvSpPr>
          <p:nvPr>
            <p:ph type="subTitle" idx="1"/>
          </p:nvPr>
        </p:nvSpPr>
        <p:spPr>
          <a:xfrm>
            <a:off x="1331640" y="3284984"/>
            <a:ext cx="6400800" cy="2160240"/>
          </a:xfrm>
        </p:spPr>
        <p:txBody>
          <a:bodyPr/>
          <a:lstStyle/>
          <a:p>
            <a:r>
              <a:rPr lang="nl-NL" sz="2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Contact</a:t>
            </a:r>
          </a:p>
          <a:p>
            <a:pPr algn="l"/>
            <a:r>
              <a:rPr lang="nl-NL"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mr. M.I.J. Toonders en mr. dr. J.J.J. de Rooij</a:t>
            </a:r>
          </a:p>
          <a:p>
            <a:pPr algn="l"/>
            <a:r>
              <a:rPr lang="nl-NL"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E-mail: 	</a:t>
            </a:r>
            <a:r>
              <a:rPr lang="nl-NL" sz="2000" dirty="0" smtClean="0">
                <a:solidFill>
                  <a:schemeClr val="tx1"/>
                </a:solidFill>
                <a:latin typeface="Verdana" panose="020B0604030504040204" pitchFamily="34" charset="0"/>
                <a:ea typeface="Verdana" panose="020B0604030504040204" pitchFamily="34" charset="0"/>
                <a:cs typeface="Verdana" panose="020B0604030504040204" pitchFamily="34" charset="0"/>
                <a:hlinkClick r:id="rId2"/>
              </a:rPr>
              <a:t>m.toonders@linssen-advocaten.nl</a:t>
            </a:r>
            <a:r>
              <a:rPr lang="nl-NL"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nl-NL" sz="2000" dirty="0" smtClean="0">
                <a:solidFill>
                  <a:schemeClr val="tx1"/>
                </a:solidFill>
                <a:latin typeface="Verdana" panose="020B0604030504040204" pitchFamily="34" charset="0"/>
                <a:ea typeface="Verdana" panose="020B0604030504040204" pitchFamily="34" charset="0"/>
                <a:cs typeface="Verdana" panose="020B0604030504040204" pitchFamily="34" charset="0"/>
                <a:hlinkClick r:id="rId3"/>
              </a:rPr>
              <a:t>j.derooij@linssen-advocaten.nl</a:t>
            </a:r>
            <a:endParaRPr lang="nl-NL" sz="2000"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l"/>
            <a:r>
              <a:rPr lang="nl-NL"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Tel.:		013 5420400</a:t>
            </a:r>
          </a:p>
          <a:p>
            <a:endParaRPr lang="nl-NL" sz="2000" dirty="0"/>
          </a:p>
        </p:txBody>
      </p:sp>
      <p:pic>
        <p:nvPicPr>
          <p:cNvPr id="6" name="Picture 2"/>
          <p:cNvPicPr>
            <a:picLocks noChangeAspect="1" noChangeArrowheads="1"/>
          </p:cNvPicPr>
          <p:nvPr/>
        </p:nvPicPr>
        <p:blipFill>
          <a:blip r:embed="rId4" cstate="print"/>
          <a:srcRect/>
          <a:stretch>
            <a:fillRect/>
          </a:stretch>
        </p:blipFill>
        <p:spPr bwMode="auto">
          <a:xfrm>
            <a:off x="5704586" y="6093296"/>
            <a:ext cx="3439414" cy="764703"/>
          </a:xfrm>
          <a:prstGeom prst="rect">
            <a:avLst/>
          </a:prstGeom>
          <a:noFill/>
          <a:ln w="9525">
            <a:noFill/>
            <a:miter lim="800000"/>
            <a:headEnd/>
            <a:tailEnd/>
          </a:ln>
        </p:spPr>
      </p:pic>
    </p:spTree>
    <p:extLst>
      <p:ext uri="{BB962C8B-B14F-4D97-AF65-F5344CB8AC3E}">
        <p14:creationId xmlns:p14="http://schemas.microsoft.com/office/powerpoint/2010/main" val="4112746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908720"/>
            <a:ext cx="8229600" cy="1008112"/>
          </a:xfrm>
        </p:spPr>
        <p:txBody>
          <a:bodyPr>
            <a:normAutofit fontScale="90000"/>
          </a:bodyPr>
          <a:lstStyle/>
          <a:p>
            <a:r>
              <a:rPr lang="nl-NL" sz="3600" b="1" dirty="0" smtClean="0">
                <a:latin typeface="Verdana" pitchFamily="34" charset="0"/>
              </a:rPr>
              <a:t>Tijdlijn invoering stelsel van fosfaatrechten</a:t>
            </a:r>
            <a:endParaRPr lang="nl-NL" sz="3600" b="1" dirty="0">
              <a:latin typeface="Verdana" pitchFamily="34" charset="0"/>
            </a:endParaRPr>
          </a:p>
        </p:txBody>
      </p:sp>
      <p:sp>
        <p:nvSpPr>
          <p:cNvPr id="3" name="Tijdelijke aanduiding voor inhoud 2"/>
          <p:cNvSpPr>
            <a:spLocks noGrp="1"/>
          </p:cNvSpPr>
          <p:nvPr>
            <p:ph idx="1"/>
          </p:nvPr>
        </p:nvSpPr>
        <p:spPr>
          <a:xfrm>
            <a:off x="179512" y="2780928"/>
            <a:ext cx="8784976" cy="3345235"/>
          </a:xfrm>
        </p:spPr>
        <p:txBody>
          <a:bodyPr>
            <a:normAutofit/>
          </a:bodyPr>
          <a:lstStyle/>
          <a:p>
            <a:r>
              <a:rPr lang="nl-NL" sz="1800" dirty="0" smtClean="0">
                <a:latin typeface="Verdana" panose="020B0604030504040204" pitchFamily="34" charset="0"/>
                <a:ea typeface="Verdana" panose="020B0604030504040204" pitchFamily="34" charset="0"/>
                <a:cs typeface="Verdana" panose="020B0604030504040204" pitchFamily="34" charset="0"/>
              </a:rPr>
              <a:t>8 september 2016: publicatie wetsontwerp</a:t>
            </a:r>
          </a:p>
          <a:p>
            <a:r>
              <a:rPr lang="nl-NL" sz="1800" dirty="0" smtClean="0">
                <a:latin typeface="Verdana" panose="020B0604030504040204" pitchFamily="34" charset="0"/>
                <a:ea typeface="Verdana" panose="020B0604030504040204" pitchFamily="34" charset="0"/>
                <a:cs typeface="Verdana" panose="020B0604030504040204" pitchFamily="34" charset="0"/>
              </a:rPr>
              <a:t>Oktober 2016: behandeling Tweede Kamer</a:t>
            </a:r>
          </a:p>
          <a:p>
            <a:r>
              <a:rPr lang="nl-NL" sz="1800" dirty="0" smtClean="0">
                <a:latin typeface="Verdana" panose="020B0604030504040204" pitchFamily="34" charset="0"/>
                <a:ea typeface="Verdana" panose="020B0604030504040204" pitchFamily="34" charset="0"/>
                <a:cs typeface="Verdana" panose="020B0604030504040204" pitchFamily="34" charset="0"/>
              </a:rPr>
              <a:t>December 2016: behandeling Eerste Kamer</a:t>
            </a:r>
          </a:p>
          <a:p>
            <a:r>
              <a:rPr lang="nl-NL" sz="1800" dirty="0" smtClean="0">
                <a:latin typeface="Verdana" panose="020B0604030504040204" pitchFamily="34" charset="0"/>
                <a:ea typeface="Verdana" panose="020B0604030504040204" pitchFamily="34" charset="0"/>
                <a:cs typeface="Verdana" panose="020B0604030504040204" pitchFamily="34" charset="0"/>
              </a:rPr>
              <a:t>1 januari 2017: wet fosfaatrechten &amp; grondgebonden groei</a:t>
            </a:r>
          </a:p>
          <a:p>
            <a:endParaRPr lang="nl-NL" sz="2200" dirty="0">
              <a:latin typeface="Verdana" panose="020B0604030504040204" pitchFamily="34" charset="0"/>
              <a:ea typeface="Verdana" panose="020B0604030504040204" pitchFamily="34" charset="0"/>
              <a:cs typeface="Verdana" panose="020B0604030504040204" pitchFamily="34" charset="0"/>
            </a:endParaRPr>
          </a:p>
          <a:p>
            <a:pPr>
              <a:buFontTx/>
              <a:buChar char="-"/>
            </a:pPr>
            <a:endParaRPr lang="nl-NL" sz="2000" dirty="0" smtClean="0"/>
          </a:p>
          <a:p>
            <a:pPr>
              <a:buFontTx/>
              <a:buChar char="-"/>
            </a:pPr>
            <a:endParaRPr lang="nl-NL" sz="2000" dirty="0"/>
          </a:p>
          <a:p>
            <a:pPr>
              <a:buFontTx/>
              <a:buChar char="-"/>
            </a:pPr>
            <a:endParaRPr lang="nl-NL" sz="2000" dirty="0" smtClean="0"/>
          </a:p>
          <a:p>
            <a:pPr>
              <a:buFontTx/>
              <a:buChar char="-"/>
            </a:pPr>
            <a:endParaRPr lang="nl-NL" sz="2000" dirty="0"/>
          </a:p>
          <a:p>
            <a:pPr>
              <a:buFontTx/>
              <a:buChar char="-"/>
            </a:pPr>
            <a:endParaRPr lang="nl-NL" sz="2000" dirty="0" smtClean="0"/>
          </a:p>
          <a:p>
            <a:pPr>
              <a:buFontTx/>
              <a:buChar char="-"/>
            </a:pPr>
            <a:endParaRPr lang="nl-NL" sz="2000" dirty="0"/>
          </a:p>
          <a:p>
            <a:pPr>
              <a:buFontTx/>
              <a:buChar char="-"/>
            </a:pPr>
            <a:endParaRPr lang="nl-NL" sz="2000" dirty="0" smtClean="0"/>
          </a:p>
          <a:p>
            <a:pPr>
              <a:buFontTx/>
              <a:buChar char="-"/>
            </a:pPr>
            <a:endParaRPr lang="nl-NL" sz="2000" dirty="0"/>
          </a:p>
          <a:p>
            <a:pPr>
              <a:buFontTx/>
              <a:buChar char="-"/>
            </a:pPr>
            <a:endParaRPr lang="nl-NL" sz="2000" dirty="0" smtClean="0"/>
          </a:p>
        </p:txBody>
      </p:sp>
      <p:pic>
        <p:nvPicPr>
          <p:cNvPr id="4" name="Picture 2"/>
          <p:cNvPicPr>
            <a:picLocks noChangeAspect="1" noChangeArrowheads="1"/>
          </p:cNvPicPr>
          <p:nvPr/>
        </p:nvPicPr>
        <p:blipFill>
          <a:blip r:embed="rId3" cstate="print"/>
          <a:srcRect/>
          <a:stretch>
            <a:fillRect/>
          </a:stretch>
        </p:blipFill>
        <p:spPr bwMode="auto">
          <a:xfrm>
            <a:off x="6516216" y="6273750"/>
            <a:ext cx="2627784" cy="584249"/>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6516216" y="6273751"/>
            <a:ext cx="2627784" cy="584249"/>
          </a:xfrm>
          <a:prstGeom prst="rect">
            <a:avLst/>
          </a:prstGeom>
          <a:noFill/>
          <a:ln w="9525">
            <a:noFill/>
            <a:miter lim="800000"/>
            <a:headEnd/>
            <a:tailEnd/>
          </a:ln>
        </p:spPr>
      </p:pic>
      <p:pic>
        <p:nvPicPr>
          <p:cNvPr id="7" name="Picture 2"/>
          <p:cNvPicPr>
            <a:picLocks noChangeAspect="1" noChangeArrowheads="1"/>
          </p:cNvPicPr>
          <p:nvPr/>
        </p:nvPicPr>
        <p:blipFill>
          <a:blip r:embed="rId3" cstate="print"/>
          <a:srcRect/>
          <a:stretch>
            <a:fillRect/>
          </a:stretch>
        </p:blipFill>
        <p:spPr bwMode="auto">
          <a:xfrm>
            <a:off x="5704586" y="6093296"/>
            <a:ext cx="3439414" cy="7647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620688"/>
            <a:ext cx="8229600" cy="1440160"/>
          </a:xfrm>
        </p:spPr>
        <p:txBody>
          <a:bodyPr>
            <a:normAutofit/>
          </a:bodyPr>
          <a:lstStyle/>
          <a:p>
            <a:r>
              <a:rPr lang="nl-NL" sz="3200" b="1" dirty="0" smtClean="0">
                <a:latin typeface="Verdana" panose="020B0604030504040204" pitchFamily="34" charset="0"/>
                <a:ea typeface="Verdana" panose="020B0604030504040204" pitchFamily="34" charset="0"/>
                <a:cs typeface="Verdana" panose="020B0604030504040204" pitchFamily="34" charset="0"/>
              </a:rPr>
              <a:t>Doel van het stelsel</a:t>
            </a:r>
            <a:endParaRPr lang="nl-NL" sz="32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inhoud 2"/>
          <p:cNvSpPr>
            <a:spLocks noGrp="1"/>
          </p:cNvSpPr>
          <p:nvPr>
            <p:ph idx="1"/>
          </p:nvPr>
        </p:nvSpPr>
        <p:spPr>
          <a:xfrm>
            <a:off x="1187624" y="1600200"/>
            <a:ext cx="7499176" cy="4525963"/>
          </a:xfrm>
        </p:spPr>
        <p:txBody>
          <a:bodyPr/>
          <a:lstStyle/>
          <a:p>
            <a:pPr marL="0" indent="0">
              <a:buNone/>
            </a:pPr>
            <a:endParaRPr lang="nl-NL" dirty="0" smtClean="0"/>
          </a:p>
          <a:p>
            <a:pPr marL="0" indent="0">
              <a:buNone/>
            </a:pPr>
            <a:r>
              <a:rPr lang="nl-NL" sz="1800" dirty="0" smtClean="0">
                <a:latin typeface="Verdana" panose="020B0604030504040204" pitchFamily="34" charset="0"/>
                <a:ea typeface="Verdana" panose="020B0604030504040204" pitchFamily="34" charset="0"/>
                <a:cs typeface="Verdana" panose="020B0604030504040204" pitchFamily="34" charset="0"/>
              </a:rPr>
              <a:t>Doel van het nieuw te introduceren stelsel van fosfaatrechten voor melkvee is het zodanig reguleren van de fosfaatproductie dat geborgd wordt dat de nationale fosfaatproductie beneden het mestproductieplafond wordt gebracht. </a:t>
            </a:r>
            <a:endParaRPr lang="nl-NL" sz="18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5704586" y="6093296"/>
            <a:ext cx="3439414" cy="764703"/>
          </a:xfrm>
          <a:prstGeom prst="rect">
            <a:avLst/>
          </a:prstGeom>
          <a:noFill/>
          <a:ln w="9525">
            <a:noFill/>
            <a:miter lim="800000"/>
            <a:headEnd/>
            <a:tailEnd/>
          </a:ln>
        </p:spPr>
      </p:pic>
    </p:spTree>
    <p:extLst>
      <p:ext uri="{BB962C8B-B14F-4D97-AF65-F5344CB8AC3E}">
        <p14:creationId xmlns:p14="http://schemas.microsoft.com/office/powerpoint/2010/main" val="3161751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smtClean="0">
                <a:latin typeface="Verdana" panose="020B0604030504040204" pitchFamily="34" charset="0"/>
                <a:ea typeface="Verdana" panose="020B0604030504040204" pitchFamily="34" charset="0"/>
                <a:cs typeface="Verdana" panose="020B0604030504040204" pitchFamily="34" charset="0"/>
              </a:rPr>
              <a:t>Productieverbod</a:t>
            </a:r>
            <a:endParaRPr lang="nl-NL" sz="32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inhoud 2"/>
          <p:cNvSpPr>
            <a:spLocks noGrp="1"/>
          </p:cNvSpPr>
          <p:nvPr>
            <p:ph idx="1"/>
          </p:nvPr>
        </p:nvSpPr>
        <p:spPr>
          <a:xfrm>
            <a:off x="755576" y="1600201"/>
            <a:ext cx="7488832" cy="4493096"/>
          </a:xfrm>
        </p:spPr>
        <p:txBody>
          <a:bodyPr>
            <a:normAutofit fontScale="32500" lnSpcReduction="20000"/>
          </a:bodyPr>
          <a:lstStyle/>
          <a:p>
            <a:r>
              <a:rPr lang="nl-NL" sz="4500" dirty="0" smtClean="0">
                <a:latin typeface="Verdana" panose="020B0604030504040204" pitchFamily="34" charset="0"/>
                <a:ea typeface="Verdana" panose="020B0604030504040204" pitchFamily="34" charset="0"/>
                <a:cs typeface="Verdana" panose="020B0604030504040204" pitchFamily="34" charset="0"/>
              </a:rPr>
              <a:t>Artikel 21b, lid 1 Meststoffenwet:</a:t>
            </a:r>
          </a:p>
          <a:p>
            <a:pPr marL="1371600" lvl="3" indent="0">
              <a:buNone/>
            </a:pPr>
            <a:r>
              <a:rPr lang="nl-NL" sz="4500" dirty="0" smtClean="0">
                <a:latin typeface="Verdana" panose="020B0604030504040204" pitchFamily="34" charset="0"/>
                <a:ea typeface="Verdana" panose="020B0604030504040204" pitchFamily="34" charset="0"/>
                <a:cs typeface="Verdana" panose="020B0604030504040204" pitchFamily="34" charset="0"/>
              </a:rPr>
              <a:t>Het is een landbouwer verboden op zijn bedrijf in een kalenderjaar meer dierlijke meststoffen met melkvee, uitgedrukt in kilogrammen fosfaat, te produceren dan het op het bedrijf rustende fosfaatrecht. De productie van dierlijke mest meststoffen door melkvee wordt forfaitair vastgesteld overeenkomstig de regels, bedoeld in artikel 35</a:t>
            </a:r>
            <a:r>
              <a:rPr lang="nl-NL" sz="4500" dirty="0" smtClean="0"/>
              <a:t>. </a:t>
            </a:r>
          </a:p>
          <a:p>
            <a:pPr marL="1371600" lvl="3" indent="0">
              <a:buNone/>
            </a:pPr>
            <a:endParaRPr lang="nl-NL" sz="4500" i="1" dirty="0" smtClean="0"/>
          </a:p>
          <a:p>
            <a:r>
              <a:rPr lang="nl-NL" sz="4500" dirty="0" smtClean="0">
                <a:latin typeface="Verdana" panose="020B0604030504040204" pitchFamily="34" charset="0"/>
                <a:ea typeface="Verdana" panose="020B0604030504040204" pitchFamily="34" charset="0"/>
                <a:cs typeface="Verdana" panose="020B0604030504040204" pitchFamily="34" charset="0"/>
              </a:rPr>
              <a:t>Artikel </a:t>
            </a:r>
            <a:r>
              <a:rPr lang="nl-NL" sz="4500" dirty="0">
                <a:latin typeface="Verdana" panose="020B0604030504040204" pitchFamily="34" charset="0"/>
                <a:ea typeface="Verdana" panose="020B0604030504040204" pitchFamily="34" charset="0"/>
                <a:cs typeface="Verdana" panose="020B0604030504040204" pitchFamily="34" charset="0"/>
              </a:rPr>
              <a:t>21b, lid </a:t>
            </a:r>
            <a:r>
              <a:rPr lang="nl-NL" sz="4500" dirty="0" smtClean="0">
                <a:latin typeface="Verdana" panose="020B0604030504040204" pitchFamily="34" charset="0"/>
                <a:ea typeface="Verdana" panose="020B0604030504040204" pitchFamily="34" charset="0"/>
                <a:cs typeface="Verdana" panose="020B0604030504040204" pitchFamily="34" charset="0"/>
              </a:rPr>
              <a:t>2 Meststoffenwet:</a:t>
            </a:r>
          </a:p>
          <a:p>
            <a:pPr marL="1371600" lvl="3" indent="0">
              <a:buNone/>
            </a:pPr>
            <a:r>
              <a:rPr lang="nl-NL" sz="4500" dirty="0" smtClean="0">
                <a:latin typeface="Verdana" panose="020B0604030504040204" pitchFamily="34" charset="0"/>
                <a:ea typeface="Verdana" panose="020B0604030504040204" pitchFamily="34" charset="0"/>
                <a:cs typeface="Verdana" panose="020B0604030504040204" pitchFamily="34" charset="0"/>
              </a:rPr>
              <a:t>Om bedrijfsspecifieke verantwoording voor de toekomst mogelijk te maken is in het wetsvoorstel een voorziening opgenomen die het mogelijk maakt om gebruik te maken van een door de Minister van Economische Zaken aan te wijzen methode en onder bij ministeriele regeling te stellen voorwaarden -&gt; de </a:t>
            </a:r>
            <a:r>
              <a:rPr lang="nl-NL" sz="4500" dirty="0" err="1" smtClean="0">
                <a:latin typeface="Verdana" panose="020B0604030504040204" pitchFamily="34" charset="0"/>
                <a:ea typeface="Verdana" panose="020B0604030504040204" pitchFamily="34" charset="0"/>
                <a:cs typeface="Verdana" panose="020B0604030504040204" pitchFamily="34" charset="0"/>
              </a:rPr>
              <a:t>KringloopWijzer</a:t>
            </a:r>
            <a:r>
              <a:rPr lang="nl-NL" sz="4500" dirty="0" smtClean="0">
                <a:latin typeface="Verdana" panose="020B0604030504040204" pitchFamily="34" charset="0"/>
                <a:ea typeface="Verdana" panose="020B0604030504040204" pitchFamily="34" charset="0"/>
                <a:cs typeface="Verdana" panose="020B0604030504040204" pitchFamily="34" charset="0"/>
              </a:rPr>
              <a:t> ligt het meest voor de hand. </a:t>
            </a:r>
          </a:p>
          <a:p>
            <a:pPr marL="1371600" lvl="3" indent="0">
              <a:buNone/>
            </a:pPr>
            <a:endParaRPr lang="nl-NL" sz="1600" dirty="0" smtClean="0">
              <a:latin typeface="Verdana" panose="020B0604030504040204" pitchFamily="34" charset="0"/>
              <a:ea typeface="Verdana" panose="020B0604030504040204" pitchFamily="34" charset="0"/>
              <a:cs typeface="Verdana" panose="020B0604030504040204" pitchFamily="34" charset="0"/>
            </a:endParaRPr>
          </a:p>
          <a:p>
            <a:pPr marL="1371600" lvl="3" indent="0">
              <a:buNone/>
            </a:pPr>
            <a:endParaRPr lang="nl-NL" sz="1600" dirty="0" smtClean="0">
              <a:latin typeface="Verdana" panose="020B0604030504040204" pitchFamily="34" charset="0"/>
              <a:ea typeface="Verdana" panose="020B0604030504040204" pitchFamily="34" charset="0"/>
              <a:cs typeface="Verdana" panose="020B0604030504040204" pitchFamily="34" charset="0"/>
            </a:endParaRPr>
          </a:p>
          <a:p>
            <a:pPr marL="1371600" lvl="3" indent="0">
              <a:buNone/>
            </a:pPr>
            <a:endParaRPr lang="nl-NL" sz="1600" dirty="0">
              <a:latin typeface="Verdana" panose="020B0604030504040204" pitchFamily="34" charset="0"/>
              <a:ea typeface="Verdana" panose="020B0604030504040204" pitchFamily="34" charset="0"/>
              <a:cs typeface="Verdana" panose="020B0604030504040204" pitchFamily="34" charset="0"/>
            </a:endParaRPr>
          </a:p>
          <a:p>
            <a:pPr marL="1371600" lvl="3" indent="0">
              <a:buNone/>
            </a:pPr>
            <a:endParaRPr lang="nl-NL" sz="1600" dirty="0" smtClean="0">
              <a:latin typeface="Verdana" panose="020B0604030504040204" pitchFamily="34" charset="0"/>
              <a:ea typeface="Verdana" panose="020B0604030504040204" pitchFamily="34" charset="0"/>
              <a:cs typeface="Verdana" panose="020B0604030504040204" pitchFamily="34" charset="0"/>
            </a:endParaRPr>
          </a:p>
          <a:p>
            <a:pPr marL="1371600" lvl="3" indent="0">
              <a:buNone/>
            </a:pPr>
            <a:r>
              <a:rPr lang="nl-NL" sz="4900" i="1" dirty="0" smtClean="0">
                <a:latin typeface="Verdana" panose="020B0604030504040204" pitchFamily="34" charset="0"/>
                <a:ea typeface="Verdana" panose="020B0604030504040204" pitchFamily="34" charset="0"/>
                <a:cs typeface="Verdana" panose="020B0604030504040204" pitchFamily="34" charset="0"/>
              </a:rPr>
              <a:t>Thans verantwoording afleggen op basis van de forfaitaire excretiewaarden uit de Meststoffenwet</a:t>
            </a:r>
          </a:p>
          <a:p>
            <a:pPr marL="0" indent="0">
              <a:buNone/>
            </a:pPr>
            <a:r>
              <a:rPr lang="nl-NL" sz="2200" dirty="0" smtClean="0">
                <a:latin typeface="Verdana" panose="020B0604030504040204" pitchFamily="34" charset="0"/>
                <a:ea typeface="Verdana" panose="020B0604030504040204" pitchFamily="34" charset="0"/>
                <a:cs typeface="Verdana" panose="020B0604030504040204" pitchFamily="34" charset="0"/>
              </a:rPr>
              <a:t>			</a:t>
            </a:r>
            <a:endParaRPr lang="nl-NL" sz="2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nl-NL" sz="22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nl-NL" dirty="0"/>
          </a:p>
        </p:txBody>
      </p:sp>
      <p:pic>
        <p:nvPicPr>
          <p:cNvPr id="4" name="Picture 2"/>
          <p:cNvPicPr>
            <a:picLocks noChangeAspect="1" noChangeArrowheads="1"/>
          </p:cNvPicPr>
          <p:nvPr/>
        </p:nvPicPr>
        <p:blipFill>
          <a:blip r:embed="rId2" cstate="print"/>
          <a:srcRect/>
          <a:stretch>
            <a:fillRect/>
          </a:stretch>
        </p:blipFill>
        <p:spPr bwMode="auto">
          <a:xfrm>
            <a:off x="5704586" y="6093296"/>
            <a:ext cx="3439414" cy="764703"/>
          </a:xfrm>
          <a:prstGeom prst="rect">
            <a:avLst/>
          </a:prstGeom>
          <a:noFill/>
          <a:ln w="9525">
            <a:noFill/>
            <a:miter lim="800000"/>
            <a:headEnd/>
            <a:tailEnd/>
          </a:ln>
        </p:spPr>
      </p:pic>
    </p:spTree>
    <p:extLst>
      <p:ext uri="{BB962C8B-B14F-4D97-AF65-F5344CB8AC3E}">
        <p14:creationId xmlns:p14="http://schemas.microsoft.com/office/powerpoint/2010/main" val="3579712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smtClean="0">
                <a:latin typeface="Verdana" panose="020B0604030504040204" pitchFamily="34" charset="0"/>
                <a:ea typeface="Verdana" panose="020B0604030504040204" pitchFamily="34" charset="0"/>
                <a:cs typeface="Verdana" panose="020B0604030504040204" pitchFamily="34" charset="0"/>
              </a:rPr>
              <a:t>Toekenning van fosfaatrechten</a:t>
            </a:r>
            <a:endParaRPr lang="nl-NL" sz="32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inhoud 2"/>
          <p:cNvSpPr>
            <a:spLocks noGrp="1"/>
          </p:cNvSpPr>
          <p:nvPr>
            <p:ph idx="1"/>
          </p:nvPr>
        </p:nvSpPr>
        <p:spPr/>
        <p:txBody>
          <a:bodyPr>
            <a:normAutofit/>
          </a:bodyPr>
          <a:lstStyle/>
          <a:p>
            <a:r>
              <a:rPr lang="nl-NL" sz="1800" dirty="0" smtClean="0">
                <a:latin typeface="Verdana" panose="020B0604030504040204" pitchFamily="34" charset="0"/>
                <a:ea typeface="Verdana" panose="020B0604030504040204" pitchFamily="34" charset="0"/>
                <a:cs typeface="Verdana" panose="020B0604030504040204" pitchFamily="34" charset="0"/>
              </a:rPr>
              <a:t>Beschikking met een voor het bedrijf vastgestelde hoeveelheid fosfaatrechten, uitgedrukt in kilogrammen fosfaat</a:t>
            </a:r>
          </a:p>
          <a:p>
            <a:pPr marL="0" indent="0">
              <a:buNone/>
            </a:pPr>
            <a:endParaRPr lang="nl-NL" sz="1800" dirty="0" smtClean="0">
              <a:latin typeface="Verdana" panose="020B0604030504040204" pitchFamily="34" charset="0"/>
              <a:ea typeface="Verdana" panose="020B0604030504040204" pitchFamily="34" charset="0"/>
              <a:cs typeface="Verdana" panose="020B0604030504040204" pitchFamily="34" charset="0"/>
            </a:endParaRPr>
          </a:p>
          <a:p>
            <a:r>
              <a:rPr lang="nl-NL" sz="1800" dirty="0" smtClean="0">
                <a:latin typeface="Verdana" panose="020B0604030504040204" pitchFamily="34" charset="0"/>
                <a:ea typeface="Verdana" panose="020B0604030504040204" pitchFamily="34" charset="0"/>
                <a:cs typeface="Verdana" panose="020B0604030504040204" pitchFamily="34" charset="0"/>
              </a:rPr>
              <a:t>Peildatum: 2 juli 2015, de datum waarop de introductie van het fosfaatrechtenstelsel aan de Tweede Kamer is aangekondigd</a:t>
            </a:r>
          </a:p>
          <a:p>
            <a:pPr marL="0" indent="0">
              <a:buNone/>
            </a:pPr>
            <a:endParaRPr lang="nl-NL" sz="1800" dirty="0" smtClean="0">
              <a:latin typeface="Verdana" panose="020B0604030504040204" pitchFamily="34" charset="0"/>
              <a:ea typeface="Verdana" panose="020B0604030504040204" pitchFamily="34" charset="0"/>
              <a:cs typeface="Verdana" panose="020B0604030504040204" pitchFamily="34" charset="0"/>
            </a:endParaRPr>
          </a:p>
          <a:p>
            <a:r>
              <a:rPr lang="nl-NL" sz="1800" dirty="0" smtClean="0">
                <a:latin typeface="Verdana" panose="020B0604030504040204" pitchFamily="34" charset="0"/>
                <a:ea typeface="Verdana" panose="020B0604030504040204" pitchFamily="34" charset="0"/>
                <a:cs typeface="Verdana" panose="020B0604030504040204" pitchFamily="34" charset="0"/>
              </a:rPr>
              <a:t>Het gaat om het aantal gehouden stuks melkvee op 2 juli 2015 Voor melkvee dat na die datum is aangevoerd worden geen fosfaatrechten toegekend. De feitelijke omstandigheden zijn hierbij doorslaggevend. </a:t>
            </a:r>
            <a:endParaRPr lang="nl-NL" sz="18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5704586" y="6093296"/>
            <a:ext cx="3439414" cy="764703"/>
          </a:xfrm>
          <a:prstGeom prst="rect">
            <a:avLst/>
          </a:prstGeom>
          <a:noFill/>
          <a:ln w="9525">
            <a:noFill/>
            <a:miter lim="800000"/>
            <a:headEnd/>
            <a:tailEnd/>
          </a:ln>
        </p:spPr>
      </p:pic>
    </p:spTree>
    <p:extLst>
      <p:ext uri="{BB962C8B-B14F-4D97-AF65-F5344CB8AC3E}">
        <p14:creationId xmlns:p14="http://schemas.microsoft.com/office/powerpoint/2010/main" val="388378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smtClean="0"/>
              <a:t>Knelgevallenregeling</a:t>
            </a:r>
            <a:endParaRPr lang="nl-NL" sz="3200" b="1" dirty="0"/>
          </a:p>
        </p:txBody>
      </p:sp>
      <p:sp>
        <p:nvSpPr>
          <p:cNvPr id="3" name="Tijdelijke aanduiding voor inhoud 2"/>
          <p:cNvSpPr>
            <a:spLocks noGrp="1"/>
          </p:cNvSpPr>
          <p:nvPr>
            <p:ph idx="1"/>
          </p:nvPr>
        </p:nvSpPr>
        <p:spPr/>
        <p:txBody>
          <a:bodyPr>
            <a:normAutofit/>
          </a:bodyPr>
          <a:lstStyle/>
          <a:p>
            <a:r>
              <a:rPr lang="nl-NL" sz="1600" dirty="0" smtClean="0">
                <a:latin typeface="Verdana" panose="020B0604030504040204" pitchFamily="34" charset="0"/>
                <a:ea typeface="Verdana" panose="020B0604030504040204" pitchFamily="34" charset="0"/>
                <a:cs typeface="Verdana" panose="020B0604030504040204" pitchFamily="34" charset="0"/>
              </a:rPr>
              <a:t>Zeer beperkte knelgevallenvoorziening om landbouwers te compenseren die onevenredig benadeeld worden door de toepassing van de peildatum</a:t>
            </a:r>
          </a:p>
          <a:p>
            <a:r>
              <a:rPr lang="nl-NL" sz="1600" dirty="0" smtClean="0">
                <a:latin typeface="Verdana" panose="020B0604030504040204" pitchFamily="34" charset="0"/>
                <a:ea typeface="Verdana" panose="020B0604030504040204" pitchFamily="34" charset="0"/>
                <a:cs typeface="Verdana" panose="020B0604030504040204" pitchFamily="34" charset="0"/>
              </a:rPr>
              <a:t>Noodzaak om knelgevallenvoorziening in omvang te beperken: iedere extra toekenning van fosfaatrechten zal de omvang van de noodzakelijke generieke afroming verder vergroten</a:t>
            </a:r>
          </a:p>
          <a:p>
            <a:r>
              <a:rPr lang="nl-NL" sz="1600" dirty="0" smtClean="0">
                <a:latin typeface="Verdana" panose="020B0604030504040204" pitchFamily="34" charset="0"/>
                <a:ea typeface="Verdana" panose="020B0604030504040204" pitchFamily="34" charset="0"/>
                <a:cs typeface="Verdana" panose="020B0604030504040204" pitchFamily="34" charset="0"/>
              </a:rPr>
              <a:t>Het gaat om buitengewone omstandigheden; hiervan is uitsluitend sprake indien op 2 juli 2015 minimaal 5% minder kilogrammen fosfaat met melkvee op het bedrijf werd geproduceerd dan op het betreffende bedrijf gebruikelijk is door:</a:t>
            </a:r>
          </a:p>
          <a:p>
            <a:pPr lvl="1"/>
            <a:r>
              <a:rPr lang="nl-NL" sz="1200" dirty="0" smtClean="0">
                <a:latin typeface="Verdana" panose="020B0604030504040204" pitchFamily="34" charset="0"/>
                <a:ea typeface="Verdana" panose="020B0604030504040204" pitchFamily="34" charset="0"/>
                <a:cs typeface="Verdana" panose="020B0604030504040204" pitchFamily="34" charset="0"/>
              </a:rPr>
              <a:t>Bouwwerkzaamheden</a:t>
            </a:r>
          </a:p>
          <a:p>
            <a:pPr lvl="1"/>
            <a:r>
              <a:rPr lang="nl-NL" sz="1200" dirty="0" smtClean="0">
                <a:latin typeface="Verdana" panose="020B0604030504040204" pitchFamily="34" charset="0"/>
                <a:ea typeface="Verdana" panose="020B0604030504040204" pitchFamily="34" charset="0"/>
                <a:cs typeface="Verdana" panose="020B0604030504040204" pitchFamily="34" charset="0"/>
              </a:rPr>
              <a:t>Diergezondheidsproblemen</a:t>
            </a:r>
          </a:p>
          <a:p>
            <a:pPr lvl="1"/>
            <a:r>
              <a:rPr lang="nl-NL" sz="1200" dirty="0" smtClean="0">
                <a:latin typeface="Verdana" panose="020B0604030504040204" pitchFamily="34" charset="0"/>
                <a:ea typeface="Verdana" panose="020B0604030504040204" pitchFamily="34" charset="0"/>
                <a:cs typeface="Verdana" panose="020B0604030504040204" pitchFamily="34" charset="0"/>
              </a:rPr>
              <a:t>Ziekte van de ondernemer</a:t>
            </a:r>
          </a:p>
          <a:p>
            <a:pPr lvl="1"/>
            <a:r>
              <a:rPr lang="nl-NL" sz="1200" dirty="0" smtClean="0">
                <a:latin typeface="Verdana" panose="020B0604030504040204" pitchFamily="34" charset="0"/>
                <a:ea typeface="Verdana" panose="020B0604030504040204" pitchFamily="34" charset="0"/>
                <a:cs typeface="Verdana" panose="020B0604030504040204" pitchFamily="34" charset="0"/>
              </a:rPr>
              <a:t>Ziekte of overlijden van de mede-ondernemer of een bloed- of aanverwant in de eerste graad</a:t>
            </a:r>
          </a:p>
          <a:p>
            <a:pPr lvl="1"/>
            <a:r>
              <a:rPr lang="nl-NL" sz="1200" dirty="0" smtClean="0">
                <a:latin typeface="Verdana" panose="020B0604030504040204" pitchFamily="34" charset="0"/>
                <a:ea typeface="Verdana" panose="020B0604030504040204" pitchFamily="34" charset="0"/>
                <a:cs typeface="Verdana" panose="020B0604030504040204" pitchFamily="34" charset="0"/>
              </a:rPr>
              <a:t>Vernieling van (een deel van) de melkveestallen</a:t>
            </a:r>
            <a:endParaRPr lang="nl-NL" sz="1200" dirty="0">
              <a:latin typeface="Verdana" panose="020B0604030504040204" pitchFamily="34" charset="0"/>
              <a:ea typeface="Verdana" panose="020B0604030504040204" pitchFamily="34" charset="0"/>
              <a:cs typeface="Verdana" panose="020B0604030504040204" pitchFamily="34" charset="0"/>
            </a:endParaRPr>
          </a:p>
          <a:p>
            <a:pPr marL="355600" lvl="1" indent="-355600">
              <a:buFont typeface="Arial" panose="020B0604020202020204" pitchFamily="34" charset="0"/>
              <a:buChar char="•"/>
            </a:pPr>
            <a:r>
              <a:rPr lang="nl-NL" sz="1600" dirty="0" smtClean="0">
                <a:latin typeface="Verdana" panose="020B0604030504040204" pitchFamily="34" charset="0"/>
                <a:ea typeface="Verdana" panose="020B0604030504040204" pitchFamily="34" charset="0"/>
                <a:cs typeface="Verdana" panose="020B0604030504040204" pitchFamily="34" charset="0"/>
              </a:rPr>
              <a:t>Voor een knelgeval moet een onderbouwde melding worden ingediend. </a:t>
            </a:r>
            <a:r>
              <a:rPr lang="nl-NL" sz="1600" dirty="0">
                <a:latin typeface="Verdana" panose="020B0604030504040204" pitchFamily="34" charset="0"/>
                <a:ea typeface="Verdana" panose="020B0604030504040204" pitchFamily="34" charset="0"/>
                <a:cs typeface="Verdana" panose="020B0604030504040204" pitchFamily="34" charset="0"/>
              </a:rPr>
              <a:t> </a:t>
            </a:r>
            <a:r>
              <a:rPr lang="nl-NL" sz="1600" dirty="0" smtClean="0">
                <a:latin typeface="Verdana" panose="020B0604030504040204" pitchFamily="34" charset="0"/>
                <a:ea typeface="Verdana" panose="020B0604030504040204" pitchFamily="34" charset="0"/>
                <a:cs typeface="Verdana" panose="020B0604030504040204" pitchFamily="34" charset="0"/>
              </a:rPr>
              <a:t>         RVO zal hiervoor een formulier beschikbaar stellen. </a:t>
            </a:r>
            <a:endParaRPr lang="nl-NL" sz="16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5704586" y="6093296"/>
            <a:ext cx="3439414" cy="764703"/>
          </a:xfrm>
          <a:prstGeom prst="rect">
            <a:avLst/>
          </a:prstGeom>
          <a:noFill/>
          <a:ln w="9525">
            <a:noFill/>
            <a:miter lim="800000"/>
            <a:headEnd/>
            <a:tailEnd/>
          </a:ln>
        </p:spPr>
      </p:pic>
    </p:spTree>
    <p:extLst>
      <p:ext uri="{BB962C8B-B14F-4D97-AF65-F5344CB8AC3E}">
        <p14:creationId xmlns:p14="http://schemas.microsoft.com/office/powerpoint/2010/main" val="3336092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1152128"/>
          </a:xfrm>
        </p:spPr>
        <p:txBody>
          <a:bodyPr>
            <a:normAutofit/>
          </a:bodyPr>
          <a:lstStyle/>
          <a:p>
            <a:r>
              <a:rPr lang="nl-NL" sz="3200" b="1" dirty="0" smtClean="0">
                <a:latin typeface="Verdana" panose="020B0604030504040204" pitchFamily="34" charset="0"/>
                <a:ea typeface="Verdana" panose="020B0604030504040204" pitchFamily="34" charset="0"/>
                <a:cs typeface="Verdana" panose="020B0604030504040204" pitchFamily="34" charset="0"/>
              </a:rPr>
              <a:t>Overdracht van fosfaatrechten</a:t>
            </a:r>
            <a:endParaRPr lang="nl-NL" sz="32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inhoud 2"/>
          <p:cNvSpPr>
            <a:spLocks noGrp="1"/>
          </p:cNvSpPr>
          <p:nvPr>
            <p:ph idx="1"/>
          </p:nvPr>
        </p:nvSpPr>
        <p:spPr>
          <a:xfrm>
            <a:off x="457200" y="1988840"/>
            <a:ext cx="8229600" cy="4137323"/>
          </a:xfrm>
        </p:spPr>
        <p:txBody>
          <a:bodyPr/>
          <a:lstStyle/>
          <a:p>
            <a:r>
              <a:rPr lang="nl-NL" sz="1800" dirty="0" smtClean="0">
                <a:latin typeface="Verdana" panose="020B0604030504040204" pitchFamily="34" charset="0"/>
                <a:ea typeface="Verdana" panose="020B0604030504040204" pitchFamily="34" charset="0"/>
                <a:cs typeface="Verdana" panose="020B0604030504040204" pitchFamily="34" charset="0"/>
              </a:rPr>
              <a:t>Fosfaatrechten worden overdraagbaar zodat bedrijfsontwikkeling kan plaatsvinden</a:t>
            </a:r>
          </a:p>
          <a:p>
            <a:pPr marL="0" indent="0">
              <a:buNone/>
            </a:pPr>
            <a:endParaRPr lang="nl-NL" sz="1800" dirty="0" smtClean="0">
              <a:latin typeface="Verdana" panose="020B0604030504040204" pitchFamily="34" charset="0"/>
              <a:ea typeface="Verdana" panose="020B0604030504040204" pitchFamily="34" charset="0"/>
              <a:cs typeface="Verdana" panose="020B0604030504040204" pitchFamily="34" charset="0"/>
            </a:endParaRPr>
          </a:p>
          <a:p>
            <a:r>
              <a:rPr lang="nl-NL" sz="1800" dirty="0" smtClean="0">
                <a:latin typeface="Verdana" panose="020B0604030504040204" pitchFamily="34" charset="0"/>
                <a:ea typeface="Verdana" panose="020B0604030504040204" pitchFamily="34" charset="0"/>
                <a:cs typeface="Verdana" panose="020B0604030504040204" pitchFamily="34" charset="0"/>
              </a:rPr>
              <a:t>Registratie via RVO.NL, zoals bestaande systematiek voor overgang van varkens- en pluimveerechten</a:t>
            </a:r>
          </a:p>
          <a:p>
            <a:endParaRPr lang="nl-NL" sz="1600" dirty="0" smtClean="0">
              <a:latin typeface="Verdana" panose="020B0604030504040204" pitchFamily="34" charset="0"/>
              <a:ea typeface="Verdana" panose="020B0604030504040204" pitchFamily="34" charset="0"/>
              <a:cs typeface="Verdana" panose="020B0604030504040204" pitchFamily="34" charset="0"/>
            </a:endParaRPr>
          </a:p>
          <a:p>
            <a:endParaRPr lang="nl-NL" sz="16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5704586" y="6093296"/>
            <a:ext cx="3439414" cy="764703"/>
          </a:xfrm>
          <a:prstGeom prst="rect">
            <a:avLst/>
          </a:prstGeom>
          <a:noFill/>
          <a:ln w="9525">
            <a:noFill/>
            <a:miter lim="800000"/>
            <a:headEnd/>
            <a:tailEnd/>
          </a:ln>
        </p:spPr>
      </p:pic>
    </p:spTree>
    <p:extLst>
      <p:ext uri="{BB962C8B-B14F-4D97-AF65-F5344CB8AC3E}">
        <p14:creationId xmlns:p14="http://schemas.microsoft.com/office/powerpoint/2010/main" val="459042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b="1" dirty="0" smtClean="0">
                <a:latin typeface="Verdana" panose="020B0604030504040204" pitchFamily="34" charset="0"/>
                <a:ea typeface="Verdana" panose="020B0604030504040204" pitchFamily="34" charset="0"/>
                <a:cs typeface="Verdana" panose="020B0604030504040204" pitchFamily="34" charset="0"/>
              </a:rPr>
              <a:t>Verlaging van het productierecht</a:t>
            </a:r>
            <a:endParaRPr lang="nl-NL" sz="32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inhoud 2"/>
          <p:cNvSpPr>
            <a:spLocks noGrp="1"/>
          </p:cNvSpPr>
          <p:nvPr>
            <p:ph idx="1"/>
          </p:nvPr>
        </p:nvSpPr>
        <p:spPr>
          <a:xfrm>
            <a:off x="457200" y="1600200"/>
            <a:ext cx="8229600" cy="4709120"/>
          </a:xfrm>
        </p:spPr>
        <p:txBody>
          <a:bodyPr>
            <a:normAutofit fontScale="92500" lnSpcReduction="10000"/>
          </a:bodyPr>
          <a:lstStyle/>
          <a:p>
            <a:r>
              <a:rPr lang="nl-NL" sz="1800" dirty="0" smtClean="0">
                <a:latin typeface="Verdana" panose="020B0604030504040204" pitchFamily="34" charset="0"/>
                <a:ea typeface="Verdana" panose="020B0604030504040204" pitchFamily="34" charset="0"/>
                <a:cs typeface="Verdana" panose="020B0604030504040204" pitchFamily="34" charset="0"/>
              </a:rPr>
              <a:t>Afroming bij overdracht van fosfaatrechten: 10%</a:t>
            </a:r>
          </a:p>
          <a:p>
            <a:pPr lvl="1"/>
            <a:r>
              <a:rPr lang="nl-NL" sz="1600" dirty="0" smtClean="0">
                <a:latin typeface="Verdana" panose="020B0604030504040204" pitchFamily="34" charset="0"/>
                <a:ea typeface="Verdana" panose="020B0604030504040204" pitchFamily="34" charset="0"/>
                <a:cs typeface="Verdana" panose="020B0604030504040204" pitchFamily="34" charset="0"/>
              </a:rPr>
              <a:t>In geval van het leasen van fosfaatrechten zou tweemaal een korting van 10% worden opgelegd -&gt; een dergelijke dubbele korting zou een onevenredig zware maatregel vormen waardoor het wetsvoorstel bepaalt dat de afroming bij lease wordt beperkt tot 10% </a:t>
            </a:r>
          </a:p>
          <a:p>
            <a:pPr lvl="1"/>
            <a:r>
              <a:rPr lang="nl-NL" sz="1600" dirty="0" smtClean="0">
                <a:latin typeface="Verdana" panose="020B0604030504040204" pitchFamily="34" charset="0"/>
                <a:ea typeface="Verdana" panose="020B0604030504040204" pitchFamily="34" charset="0"/>
                <a:cs typeface="Verdana" panose="020B0604030504040204" pitchFamily="34" charset="0"/>
              </a:rPr>
              <a:t>Overdracht van fosfaatrechten aan eerste-, tweede- of derdegraads bloed- of aanverwanten is tevens vrijgesteld van de afroming bij overdracht</a:t>
            </a:r>
          </a:p>
          <a:p>
            <a:pPr marL="0" indent="0">
              <a:buNone/>
            </a:pPr>
            <a:endParaRPr lang="nl-NL" sz="1600" dirty="0" smtClean="0">
              <a:latin typeface="Verdana" panose="020B0604030504040204" pitchFamily="34" charset="0"/>
              <a:ea typeface="Verdana" panose="020B0604030504040204" pitchFamily="34" charset="0"/>
              <a:cs typeface="Verdana" panose="020B0604030504040204" pitchFamily="34" charset="0"/>
            </a:endParaRPr>
          </a:p>
          <a:p>
            <a:r>
              <a:rPr lang="nl-NL" sz="1800" dirty="0" smtClean="0">
                <a:latin typeface="Verdana" panose="020B0604030504040204" pitchFamily="34" charset="0"/>
                <a:ea typeface="Verdana" panose="020B0604030504040204" pitchFamily="34" charset="0"/>
                <a:cs typeface="Verdana" panose="020B0604030504040204" pitchFamily="34" charset="0"/>
              </a:rPr>
              <a:t>Generieke afroming of korting voor alle bedrijven waar fosfaatrechten op rusten</a:t>
            </a:r>
          </a:p>
          <a:p>
            <a:pPr lvl="1"/>
            <a:r>
              <a:rPr lang="nl-NL" sz="1600" dirty="0" smtClean="0">
                <a:latin typeface="Verdana" panose="020B0604030504040204" pitchFamily="34" charset="0"/>
                <a:ea typeface="Verdana" panose="020B0604030504040204" pitchFamily="34" charset="0"/>
                <a:cs typeface="Verdana" panose="020B0604030504040204" pitchFamily="34" charset="0"/>
              </a:rPr>
              <a:t>Afroming bij overdracht is een eerste stap. Dit zal echter onvoldoende zijn. Derhalve in het wetsvoorstel een voorziening (artikel 33b Meststoffenwet) om bij algemene maatregel van bestuur generiek fosfaatrechten af te romen</a:t>
            </a:r>
          </a:p>
          <a:p>
            <a:pPr lvl="1"/>
            <a:r>
              <a:rPr lang="nl-NL" sz="1600" dirty="0" smtClean="0">
                <a:latin typeface="Verdana" panose="020B0604030504040204" pitchFamily="34" charset="0"/>
                <a:ea typeface="Verdana" panose="020B0604030504040204" pitchFamily="34" charset="0"/>
                <a:cs typeface="Verdana" panose="020B0604030504040204" pitchFamily="34" charset="0"/>
              </a:rPr>
              <a:t>Het voornemen bestaat om per 1 juli 2017 het definitieve afromingspercentage kenbaar te maken aan de sector. </a:t>
            </a:r>
          </a:p>
          <a:p>
            <a:pPr lvl="1"/>
            <a:r>
              <a:rPr lang="nl-NL" sz="1600" dirty="0" smtClean="0">
                <a:latin typeface="Verdana" panose="020B0604030504040204" pitchFamily="34" charset="0"/>
                <a:ea typeface="Verdana" panose="020B0604030504040204" pitchFamily="34" charset="0"/>
                <a:cs typeface="Verdana" panose="020B0604030504040204" pitchFamily="34" charset="0"/>
              </a:rPr>
              <a:t>Percentage zal hoger uitvallen dan 4%, maar het streven bestaat het percentage niet hoger te laten zijn dan 8%</a:t>
            </a:r>
          </a:p>
          <a:p>
            <a:pPr lvl="1"/>
            <a:r>
              <a:rPr lang="nl-NL" sz="1600" dirty="0" smtClean="0">
                <a:latin typeface="Verdana" panose="020B0604030504040204" pitchFamily="34" charset="0"/>
                <a:ea typeface="Verdana" panose="020B0604030504040204" pitchFamily="34" charset="0"/>
                <a:cs typeface="Verdana" panose="020B0604030504040204" pitchFamily="34" charset="0"/>
              </a:rPr>
              <a:t>De generieke afroming zal per 1 januari 2018 worden geeffectueerd</a:t>
            </a:r>
            <a:endParaRPr lang="nl-NL" sz="16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5704586" y="6093296"/>
            <a:ext cx="3439414" cy="764703"/>
          </a:xfrm>
          <a:prstGeom prst="rect">
            <a:avLst/>
          </a:prstGeom>
          <a:noFill/>
          <a:ln w="9525">
            <a:noFill/>
            <a:miter lim="800000"/>
            <a:headEnd/>
            <a:tailEnd/>
          </a:ln>
        </p:spPr>
      </p:pic>
    </p:spTree>
    <p:extLst>
      <p:ext uri="{BB962C8B-B14F-4D97-AF65-F5344CB8AC3E}">
        <p14:creationId xmlns:p14="http://schemas.microsoft.com/office/powerpoint/2010/main" val="3681909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400" b="1" dirty="0" smtClean="0">
                <a:latin typeface="Verdana" panose="020B0604030504040204" pitchFamily="34" charset="0"/>
                <a:ea typeface="Verdana" panose="020B0604030504040204" pitchFamily="34" charset="0"/>
                <a:cs typeface="Verdana" panose="020B0604030504040204" pitchFamily="34" charset="0"/>
              </a:rPr>
              <a:t>Compensatie voor grondgebonden bedrijven</a:t>
            </a:r>
            <a:endParaRPr lang="nl-NL" sz="24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Tijdelijke aanduiding voor inhoud 2"/>
          <p:cNvSpPr>
            <a:spLocks noGrp="1"/>
          </p:cNvSpPr>
          <p:nvPr>
            <p:ph idx="1"/>
          </p:nvPr>
        </p:nvSpPr>
        <p:spPr/>
        <p:txBody>
          <a:bodyPr>
            <a:normAutofit/>
          </a:bodyPr>
          <a:lstStyle/>
          <a:p>
            <a:r>
              <a:rPr lang="nl-NL" sz="1600" dirty="0" smtClean="0">
                <a:latin typeface="Verdana" panose="020B0604030504040204" pitchFamily="34" charset="0"/>
                <a:ea typeface="Verdana" panose="020B0604030504040204" pitchFamily="34" charset="0"/>
                <a:cs typeface="Verdana" panose="020B0604030504040204" pitchFamily="34" charset="0"/>
              </a:rPr>
              <a:t>Artikel 33b, lid 2 Meststoffenwet; voorziening die het mogelijk maakt om bij algemene maatregel van bestuur bedrijven die op de peildatum van 2 juli 2015 grondgebonden waren geheel of gedeeltelijk vrij te stellen van de generieke afroming zoals deze is voorzien per 1 januari 2018. </a:t>
            </a:r>
          </a:p>
          <a:p>
            <a:pPr marL="0" indent="0">
              <a:buNone/>
            </a:pPr>
            <a:endParaRPr lang="nl-NL" sz="1600" dirty="0" smtClean="0">
              <a:latin typeface="Verdana" panose="020B0604030504040204" pitchFamily="34" charset="0"/>
              <a:ea typeface="Verdana" panose="020B0604030504040204" pitchFamily="34" charset="0"/>
              <a:cs typeface="Verdana" panose="020B0604030504040204" pitchFamily="34" charset="0"/>
            </a:endParaRPr>
          </a:p>
          <a:p>
            <a:r>
              <a:rPr lang="nl-NL" sz="1600" dirty="0" smtClean="0">
                <a:latin typeface="Verdana" panose="020B0604030504040204" pitchFamily="34" charset="0"/>
                <a:ea typeface="Verdana" panose="020B0604030504040204" pitchFamily="34" charset="0"/>
                <a:cs typeface="Verdana" panose="020B0604030504040204" pitchFamily="34" charset="0"/>
              </a:rPr>
              <a:t>Er moet sprake zijn van latente plaatsingsruimte -&gt; melkveefosfaatruimte</a:t>
            </a:r>
          </a:p>
          <a:p>
            <a:pPr marL="0" indent="0">
              <a:buNone/>
            </a:pPr>
            <a:endParaRPr lang="nl-NL" sz="1600" dirty="0" smtClean="0">
              <a:latin typeface="Verdana" panose="020B0604030504040204" pitchFamily="34" charset="0"/>
              <a:ea typeface="Verdana" panose="020B0604030504040204" pitchFamily="34" charset="0"/>
              <a:cs typeface="Verdana" panose="020B0604030504040204" pitchFamily="34" charset="0"/>
            </a:endParaRPr>
          </a:p>
          <a:p>
            <a:r>
              <a:rPr lang="nl-NL" sz="1600" dirty="0" smtClean="0">
                <a:latin typeface="Verdana" panose="020B0604030504040204" pitchFamily="34" charset="0"/>
                <a:ea typeface="Verdana" panose="020B0604030504040204" pitchFamily="34" charset="0"/>
                <a:cs typeface="Verdana" panose="020B0604030504040204" pitchFamily="34" charset="0"/>
              </a:rPr>
              <a:t>Bedrijven met latente plaatsingsruimte zullen geheel of gedeeltelijk vrijgesteld worden van de generieke afroming</a:t>
            </a:r>
            <a:endParaRPr lang="nl-NL" sz="1600" dirty="0">
              <a:latin typeface="Verdana" panose="020B0604030504040204" pitchFamily="34" charset="0"/>
              <a:ea typeface="Verdana" panose="020B0604030504040204" pitchFamily="34" charset="0"/>
              <a:cs typeface="Verdana" panose="020B0604030504040204" pitchFamily="34" charset="0"/>
            </a:endParaRPr>
          </a:p>
        </p:txBody>
      </p:sp>
      <p:pic>
        <p:nvPicPr>
          <p:cNvPr id="4" name="Picture 2"/>
          <p:cNvPicPr>
            <a:picLocks noChangeAspect="1" noChangeArrowheads="1"/>
          </p:cNvPicPr>
          <p:nvPr/>
        </p:nvPicPr>
        <p:blipFill>
          <a:blip r:embed="rId2" cstate="print"/>
          <a:srcRect/>
          <a:stretch>
            <a:fillRect/>
          </a:stretch>
        </p:blipFill>
        <p:spPr bwMode="auto">
          <a:xfrm>
            <a:off x="5704586" y="6093296"/>
            <a:ext cx="3439414" cy="764703"/>
          </a:xfrm>
          <a:prstGeom prst="rect">
            <a:avLst/>
          </a:prstGeom>
          <a:noFill/>
          <a:ln w="9525">
            <a:noFill/>
            <a:miter lim="800000"/>
            <a:headEnd/>
            <a:tailEnd/>
          </a:ln>
        </p:spPr>
      </p:pic>
    </p:spTree>
    <p:extLst>
      <p:ext uri="{BB962C8B-B14F-4D97-AF65-F5344CB8AC3E}">
        <p14:creationId xmlns:p14="http://schemas.microsoft.com/office/powerpoint/2010/main" val="4287333381"/>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6134</TotalTime>
  <Words>1251</Words>
  <Application>Microsoft Office PowerPoint</Application>
  <PresentationFormat>Diavoorstelling (4:3)</PresentationFormat>
  <Paragraphs>127</Paragraphs>
  <Slides>17</Slides>
  <Notes>1</Notes>
  <HiddenSlides>0</HiddenSlides>
  <MMClips>0</MMClips>
  <ScaleCrop>false</ScaleCrop>
  <HeadingPairs>
    <vt:vector size="4" baseType="variant">
      <vt:variant>
        <vt:lpstr>Thema</vt:lpstr>
      </vt:variant>
      <vt:variant>
        <vt:i4>1</vt:i4>
      </vt:variant>
      <vt:variant>
        <vt:lpstr>Diatitels</vt:lpstr>
      </vt:variant>
      <vt:variant>
        <vt:i4>17</vt:i4>
      </vt:variant>
    </vt:vector>
  </HeadingPairs>
  <TitlesOfParts>
    <vt:vector size="18" baseType="lpstr">
      <vt:lpstr>Office-thema</vt:lpstr>
      <vt:lpstr>PowerPoint-presentatie</vt:lpstr>
      <vt:lpstr>Tijdlijn invoering stelsel van fosfaatrechten</vt:lpstr>
      <vt:lpstr>Doel van het stelsel</vt:lpstr>
      <vt:lpstr>Productieverbod</vt:lpstr>
      <vt:lpstr>Toekenning van fosfaatrechten</vt:lpstr>
      <vt:lpstr>Knelgevallenregeling</vt:lpstr>
      <vt:lpstr>Overdracht van fosfaatrechten</vt:lpstr>
      <vt:lpstr>Verlaging van het productierecht</vt:lpstr>
      <vt:lpstr>Compensatie voor grondgebonden bedrijven</vt:lpstr>
      <vt:lpstr>Fosfaatbank</vt:lpstr>
      <vt:lpstr>Generieke afroming varkens- en pluimveerechten</vt:lpstr>
      <vt:lpstr>Omzetting van productierechten</vt:lpstr>
      <vt:lpstr>Inmenging in eigendom</vt:lpstr>
      <vt:lpstr>Inmenging gerechtvaardigd?</vt:lpstr>
      <vt:lpstr>Kritische kanttekeningen</vt:lpstr>
      <vt:lpstr>Vragen?</vt:lpstr>
      <vt:lpstr>Hartelijk dank voor uw aandacht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NATUURBESCHERMINGSWET Mw. Mr. Franca Damen  26 november 2013</dc:title>
  <dc:creator>Ellen</dc:creator>
  <cp:lastModifiedBy>NMV</cp:lastModifiedBy>
  <cp:revision>538</cp:revision>
  <cp:lastPrinted>2016-08-10T14:39:25Z</cp:lastPrinted>
  <dcterms:created xsi:type="dcterms:W3CDTF">2013-11-19T12:55:08Z</dcterms:created>
  <dcterms:modified xsi:type="dcterms:W3CDTF">2016-10-11T14:47:58Z</dcterms:modified>
</cp:coreProperties>
</file>